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iuu.xview.us/"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www.diu.mil/latest/xview3-winners-announced"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99540a1d9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99540a1d9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299540a1d9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9dba182ad6_0_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9dba182ad6_0_3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https://upload.wikimedia.org/wikipedia/commons/a/a2/Visible_and_invisible_light.jpg</a:t>
            </a:r>
            <a:endParaRPr/>
          </a:p>
        </p:txBody>
      </p:sp>
      <p:sp>
        <p:nvSpPr>
          <p:cNvPr id="181" name="Google Shape;181;g29dba182ad6_0_3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9d594e0aaf_0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9d594e0aaf_0_2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https://upload.wikimedia.org/wikipedia/commons/thumb/8/87/Willow_Fire%2C_Arizona_%28ASTER%29.jpg/1228px-Willow_Fire%2C_Arizona_%28ASTER%29.jpg</a:t>
            </a:r>
            <a:endParaRPr/>
          </a:p>
        </p:txBody>
      </p:sp>
      <p:sp>
        <p:nvSpPr>
          <p:cNvPr id="188" name="Google Shape;188;g29d594e0aaf_0_2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9d594e0aaf_0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9d594e0aaf_0_2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29d594e0aaf_0_2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9d594e0aaf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9d594e0aaf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9d594e0aaf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9d594e0aaf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9d594e0aaf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29d594e0aaf_0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9d594e0aaf_0_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9d594e0aaf_0_3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https://sentinel.esa.int/web/sentinel/user-guides/sentinel-2-msi/overview</a:t>
            </a:r>
            <a:endParaRPr/>
          </a:p>
        </p:txBody>
      </p:sp>
      <p:sp>
        <p:nvSpPr>
          <p:cNvPr id="220" name="Google Shape;220;g29d594e0aaf_0_3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9dba182ad6_0_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9dba182ad6_0_4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https://www.earthdatascience.org/courses/use-data-open-source-python/multispectral-remote-sensing/intro-multispectral-data/</a:t>
            </a:r>
            <a:endParaRPr/>
          </a:p>
        </p:txBody>
      </p:sp>
      <p:sp>
        <p:nvSpPr>
          <p:cNvPr id="228" name="Google Shape;228;g29dba182ad6_0_4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9d594e0aaf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9d594e0aaf_0_3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https://www.earthdata.nasa.gov/learn/backgrounders/what-is-sar</a:t>
            </a:r>
            <a:endParaRPr/>
          </a:p>
        </p:txBody>
      </p:sp>
      <p:sp>
        <p:nvSpPr>
          <p:cNvPr id="236" name="Google Shape;236;g29d594e0aaf_0_3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9d594e0aaf_0_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9d594e0aaf_0_3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29d594e0aaf_0_3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9d594e0aaf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9d594e0aaf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29d594e0aaf_0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9d594e0aa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9d594e0aa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29d594e0aa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9dba182ad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9dba182ad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https://en.wikipedia.org/wiki/Geostationary_orbit#/media/File:Geostationaryjava3D.gif</a:t>
            </a:r>
            <a:endParaRPr/>
          </a:p>
          <a:p>
            <a:pPr marL="0" lvl="0" indent="0" algn="l" rtl="0">
              <a:spcBef>
                <a:spcPts val="0"/>
              </a:spcBef>
              <a:spcAft>
                <a:spcPts val="0"/>
              </a:spcAft>
              <a:buNone/>
            </a:pPr>
            <a:endParaRPr/>
          </a:p>
        </p:txBody>
      </p:sp>
      <p:sp>
        <p:nvSpPr>
          <p:cNvPr id="258" name="Google Shape;258;g29dba182ad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9dba182ad6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9dba182ad6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https://en.wikipedia.org/wiki/Polar_orbit</a:t>
            </a:r>
            <a:endParaRPr/>
          </a:p>
        </p:txBody>
      </p:sp>
      <p:sp>
        <p:nvSpPr>
          <p:cNvPr id="266" name="Google Shape;266;g29dba182ad6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9dba182ad6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9dba182ad6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https://en.wikipedia.org/wiki/Aerial_reconnaissance</a:t>
            </a:r>
            <a:endParaRPr/>
          </a:p>
        </p:txBody>
      </p:sp>
      <p:sp>
        <p:nvSpPr>
          <p:cNvPr id="274" name="Google Shape;274;g29dba182ad6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9dba182ad6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9dba182ad6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https://en.wikipedia.org/wiki/Weather_radar#/media/File:OUPRIME1.png</a:t>
            </a:r>
            <a:endParaRPr/>
          </a:p>
        </p:txBody>
      </p:sp>
      <p:sp>
        <p:nvSpPr>
          <p:cNvPr id="282" name="Google Shape;282;g29dba182ad6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9d594e0aaf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9d594e0aaf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29d594e0aaf_0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9dba182ad6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9dba182ad6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https://rasterio.readthedocs.io/en/latest/quickstart.html</a:t>
            </a:r>
            <a:endParaRPr/>
          </a:p>
        </p:txBody>
      </p:sp>
      <p:sp>
        <p:nvSpPr>
          <p:cNvPr id="296" name="Google Shape;296;g29dba182ad6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9dba182ad6_0_4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9dba182ad6_0_4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https://www.earthdatascience.org/courses/use-data-open-source-python/multispectral-remote-sensing/intro-multispectral-data/</a:t>
            </a:r>
            <a:endParaRPr/>
          </a:p>
        </p:txBody>
      </p:sp>
      <p:sp>
        <p:nvSpPr>
          <p:cNvPr id="304" name="Google Shape;304;g29dba182ad6_0_4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9dba182ad6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9dba182ad6_0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29dba182ad6_0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9dba182ad6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9dba182ad6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g29dba182ad6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9dba182ad6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9dba182ad6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g29dba182ad6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9d594e0aaf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9d594e0aaf_0_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29d594e0aaf_0_2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9dba182ad6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9dba182ad6_0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29dba182ad6_0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9dba182ad6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9dba182ad6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https://en.wikipedia.org/wiki/Normalized_difference_vegetation_index</a:t>
            </a:r>
            <a:endParaRPr/>
          </a:p>
          <a:p>
            <a:pPr marL="0" lvl="0" indent="0" algn="l" rtl="0">
              <a:spcBef>
                <a:spcPts val="0"/>
              </a:spcBef>
              <a:spcAft>
                <a:spcPts val="0"/>
              </a:spcAft>
              <a:buNone/>
            </a:pPr>
            <a:endParaRPr/>
          </a:p>
        </p:txBody>
      </p:sp>
      <p:sp>
        <p:nvSpPr>
          <p:cNvPr id="341" name="Google Shape;341;g29dba182ad6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9dba182ad6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9dba182ad6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https://www.usgs.gov/media/images/sentinel-2-alberta-ndvi</a:t>
            </a:r>
            <a:endParaRPr/>
          </a:p>
        </p:txBody>
      </p:sp>
      <p:sp>
        <p:nvSpPr>
          <p:cNvPr id="350" name="Google Shape;350;g29dba182ad6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9dba182ad6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9dba182ad6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https://en.wikipedia.org/wiki/Normalized_difference_water_index</a:t>
            </a:r>
            <a:endParaRPr/>
          </a:p>
          <a:p>
            <a:pPr marL="0" lvl="0" indent="0" algn="l" rtl="0">
              <a:spcBef>
                <a:spcPts val="0"/>
              </a:spcBef>
              <a:spcAft>
                <a:spcPts val="0"/>
              </a:spcAft>
              <a:buNone/>
            </a:pPr>
            <a:endParaRPr/>
          </a:p>
        </p:txBody>
      </p:sp>
      <p:sp>
        <p:nvSpPr>
          <p:cNvPr id="358" name="Google Shape;358;g29dba182ad6_0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9dba182ad6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9dba182ad6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g29dba182ad6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dba182ad6_0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dba182ad6_0_1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29dba182ad6_0_1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dba182ad6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dba182ad6_0_1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https://en.wikipedia.org/wiki/Image_analysis#/media/File:Object_based_image_analysis.jpg</a:t>
            </a:r>
            <a:endParaRPr/>
          </a:p>
        </p:txBody>
      </p:sp>
      <p:sp>
        <p:nvSpPr>
          <p:cNvPr id="384" name="Google Shape;384;g29dba182ad6_0_1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9dba182ad6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9dba182ad6_0_1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Figure - https://link.springer.com/article/10.1007/s11042-021-10833-z/figures/9</a:t>
            </a:r>
            <a:endParaRPr/>
          </a:p>
        </p:txBody>
      </p:sp>
      <p:sp>
        <p:nvSpPr>
          <p:cNvPr id="392" name="Google Shape;392;g29dba182ad6_0_1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9dba182ad6_0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9dba182ad6_0_2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https://docs.digitalearthafrica.org/en/latest/sandbox/notebooks/Real_world_examples/Vegetation_change_detection.html</a:t>
            </a:r>
            <a:endParaRPr/>
          </a:p>
        </p:txBody>
      </p:sp>
      <p:sp>
        <p:nvSpPr>
          <p:cNvPr id="400" name="Google Shape;400;g29dba182ad6_0_2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9dba182ad6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9dba182ad6_0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9dba182ad6_0_1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9d594e0aaf_0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9d594e0aaf_0_2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9d594e0aaf_0_2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9dba182ad6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9dba182ad6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https://gis.unbc.ca/wp-content/uploads/2022/03/TimeSeries14march2comp.pdf</a:t>
            </a:r>
            <a:endParaRPr/>
          </a:p>
        </p:txBody>
      </p:sp>
      <p:sp>
        <p:nvSpPr>
          <p:cNvPr id="416" name="Google Shape;416;g29dba182ad6_0_1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9d594e0aaf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9d594e0aaf_0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g29d594e0aaf_0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9dba182ad6_0_4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9dba182ad6_0_4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g29dba182ad6_0_4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9dba182ad6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9dba182ad6_0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g29dba182ad6_0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9dba182ad6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9dba182ad6_0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g29dba182ad6_0_2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9dba182ad6_0_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9dba182ad6_0_2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29dba182ad6_0_2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9dba182ad6_0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9dba182ad6_0_2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29dba182ad6_0_2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9dba182ad6_0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9dba182ad6_0_2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29dba182ad6_0_2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9dba182ad6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9dba182ad6_0_2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29dba182ad6_0_2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9dba182ad6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9dba182ad6_0_2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29dba182ad6_0_2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9d594e0aaf_0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9d594e0aaf_0_1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29d594e0aaf_0_1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9dba182ad6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9dba182ad6_0_2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29dba182ad6_0_2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9dba182ad6_0_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9dba182ad6_0_3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29dba182ad6_0_3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9d594e0aaf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9d594e0aaf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29d594e0aaf_0_1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9d594e0aaf_0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9d594e0aaf_0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29d594e0aaf_0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9d594e0aaf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9d594e0aaf_0_1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g29d594e0aaf_0_1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9dba182ad6_0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9dba182ad6_0_3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https://earthobservatory.nasa.gov/images/145988/tracking-amazon-deforestation-from-above</a:t>
            </a:r>
            <a:endParaRPr/>
          </a:p>
        </p:txBody>
      </p:sp>
      <p:sp>
        <p:nvSpPr>
          <p:cNvPr id="530" name="Google Shape;530;g29dba182ad6_0_3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9d594e0aaf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9d594e0aaf_0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g29d594e0aaf_0_1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9dba182ad6_0_3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9dba182ad6_0_3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https://iuu.xview.us/</a:t>
            </a:r>
            <a:r>
              <a:rPr lang="en-US"/>
              <a:t>     </a:t>
            </a:r>
            <a:r>
              <a:rPr lang="en-US" u="sng">
                <a:solidFill>
                  <a:schemeClr val="hlink"/>
                </a:solidFill>
                <a:hlinkClick r:id="rId4"/>
              </a:rPr>
              <a:t>https://www.diu.mil/latest/xview3-winners-announced</a:t>
            </a:r>
            <a:r>
              <a:rPr lang="en-US"/>
              <a:t>  </a:t>
            </a:r>
            <a:endParaRPr/>
          </a:p>
        </p:txBody>
      </p:sp>
      <p:sp>
        <p:nvSpPr>
          <p:cNvPr id="546" name="Google Shape;546;g29dba182ad6_0_3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9d594e0aaf_0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9d594e0aaf_0_1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https://www.impopen.com/blog/headwall-centre-hyperspectral-remote-sensing-europe</a:t>
            </a:r>
            <a:endParaRPr/>
          </a:p>
        </p:txBody>
      </p:sp>
      <p:sp>
        <p:nvSpPr>
          <p:cNvPr id="553" name="Google Shape;553;g29d594e0aaf_0_1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9dba182ad6_0_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9dba182ad6_0_3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https://www.arup.com/perspectives/publications/research/section/urban-heat-snapshot</a:t>
            </a:r>
            <a:endParaRPr/>
          </a:p>
        </p:txBody>
      </p:sp>
      <p:sp>
        <p:nvSpPr>
          <p:cNvPr id="561" name="Google Shape;561;g29dba182ad6_0_3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d594e0aaf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9d594e0aaf_0_2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g29d594e0aaf_0_2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9dba182ad6_0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9dba182ad6_0_2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https://www.theguardian.com/world/2022/aug/29/french-tax-officials-use-ai-to-spot-20000-undeclared-pools</a:t>
            </a:r>
            <a:endParaRPr/>
          </a:p>
        </p:txBody>
      </p:sp>
      <p:sp>
        <p:nvSpPr>
          <p:cNvPr id="569" name="Google Shape;569;g29dba182ad6_0_2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9d594e0aaf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9d594e0aaf_0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29d594e0aaf_0_1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9d594e0aaf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29d594e0aaf_0_1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g29d594e0aaf_0_1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9d594e0aaf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9d594e0aaf_0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https://www.esa.int/SPECIALS/Eduspace_EN/SEMUYP3Z2OF_0.html</a:t>
            </a:r>
            <a:endParaRPr/>
          </a:p>
        </p:txBody>
      </p:sp>
      <p:sp>
        <p:nvSpPr>
          <p:cNvPr id="589" name="Google Shape;589;g29d594e0aaf_0_1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9d594e0aaf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9d594e0aaf_0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29d594e0aaf_0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9dba182ad6_0_3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9dba182ad6_0_3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g29dba182ad6_0_3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9d594e0aaf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9d594e0aaf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29d594e0aaf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9d594e0aaf_0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9d594e0aaf_0_2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29d594e0aaf_0_2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9d594e0aaf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9d594e0aaf_0_2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29d594e0aaf_0_2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UCL Title slide 1">
  <p:cSld name="UCL Title slide 1">
    <p:spTree>
      <p:nvGrpSpPr>
        <p:cNvPr id="1" name="Shape 17"/>
        <p:cNvGrpSpPr/>
        <p:nvPr/>
      </p:nvGrpSpPr>
      <p:grpSpPr>
        <a:xfrm>
          <a:off x="0" y="0"/>
          <a:ext cx="0" cy="0"/>
          <a:chOff x="0" y="0"/>
          <a:chExt cx="0" cy="0"/>
        </a:xfrm>
      </p:grpSpPr>
      <p:sp>
        <p:nvSpPr>
          <p:cNvPr id="18" name="Google Shape;18;p2"/>
          <p:cNvSpPr/>
          <p:nvPr/>
        </p:nvSpPr>
        <p:spPr>
          <a:xfrm>
            <a:off x="0" y="0"/>
            <a:ext cx="12192000" cy="14250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9" name="Google Shape;19;p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25" cy="1341123"/>
          </a:xfrm>
          <a:prstGeom prst="rect">
            <a:avLst/>
          </a:prstGeom>
          <a:noFill/>
          <a:ln>
            <a:noFill/>
          </a:ln>
        </p:spPr>
      </p:pic>
      <p:sp>
        <p:nvSpPr>
          <p:cNvPr id="20" name="Google Shape;20;p2"/>
          <p:cNvSpPr txBox="1">
            <a:spLocks noGrp="1"/>
          </p:cNvSpPr>
          <p:nvPr>
            <p:ph type="body" idx="1"/>
          </p:nvPr>
        </p:nvSpPr>
        <p:spPr>
          <a:xfrm>
            <a:off x="360000" y="360000"/>
            <a:ext cx="5760000" cy="72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rgbClr val="FFFFFF"/>
              </a:buClr>
              <a:buSzPts val="1120"/>
              <a:buNone/>
              <a:defRPr sz="1400" b="1" i="0" cap="none">
                <a:solidFill>
                  <a:srgbClr val="FFFFFF"/>
                </a:solidFill>
                <a:latin typeface="Arial"/>
                <a:ea typeface="Arial"/>
                <a:cs typeface="Arial"/>
                <a:sym typeface="Arial"/>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2" descr="Headline"/>
          <p:cNvSpPr txBox="1">
            <a:spLocks noGrp="1"/>
          </p:cNvSpPr>
          <p:nvPr>
            <p:ph type="title"/>
          </p:nvPr>
        </p:nvSpPr>
        <p:spPr>
          <a:xfrm>
            <a:off x="0" y="1549105"/>
            <a:ext cx="7560000" cy="2340000"/>
          </a:xfrm>
          <a:prstGeom prst="rect">
            <a:avLst/>
          </a:prstGeom>
          <a:solidFill>
            <a:srgbClr val="FFFFFF"/>
          </a:solidFill>
          <a:ln>
            <a:noFill/>
          </a:ln>
        </p:spPr>
        <p:txBody>
          <a:bodyPr spcFirstLastPara="1" wrap="square" lIns="360000" tIns="180000" rIns="0" bIns="0" anchor="t" anchorCtr="0">
            <a:noAutofit/>
          </a:bodyPr>
          <a:lstStyle>
            <a:lvl1pPr lvl="0" algn="l">
              <a:lnSpc>
                <a:spcPct val="90000"/>
              </a:lnSpc>
              <a:spcBef>
                <a:spcPts val="0"/>
              </a:spcBef>
              <a:spcAft>
                <a:spcPts val="0"/>
              </a:spcAft>
              <a:buSzPts val="1400"/>
              <a:buNone/>
              <a:defRPr>
                <a:solidFill>
                  <a:srgbClr val="000000"/>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Divider - section start 2">
  <p:cSld name="1_Divider - section start 2">
    <p:spTree>
      <p:nvGrpSpPr>
        <p:cNvPr id="1" name="Shape 62"/>
        <p:cNvGrpSpPr/>
        <p:nvPr/>
      </p:nvGrpSpPr>
      <p:grpSpPr>
        <a:xfrm>
          <a:off x="0" y="0"/>
          <a:ext cx="0" cy="0"/>
          <a:chOff x="0" y="0"/>
          <a:chExt cx="0" cy="0"/>
        </a:xfrm>
      </p:grpSpPr>
      <p:sp>
        <p:nvSpPr>
          <p:cNvPr id="63" name="Google Shape;63;p11"/>
          <p:cNvSpPr>
            <a:spLocks noGrp="1"/>
          </p:cNvSpPr>
          <p:nvPr>
            <p:ph type="pic" idx="2"/>
          </p:nvPr>
        </p:nvSpPr>
        <p:spPr>
          <a:xfrm>
            <a:off x="356625" y="900000"/>
            <a:ext cx="7534800" cy="5090400"/>
          </a:xfrm>
          <a:prstGeom prst="rect">
            <a:avLst/>
          </a:prstGeom>
          <a:solidFill>
            <a:srgbClr val="FFFFFF"/>
          </a:solidFill>
          <a:ln>
            <a:noFill/>
          </a:ln>
        </p:spPr>
      </p:sp>
      <p:sp>
        <p:nvSpPr>
          <p:cNvPr id="64" name="Google Shape;64;p11" descr="Headline"/>
          <p:cNvSpPr txBox="1">
            <a:spLocks noGrp="1"/>
          </p:cNvSpPr>
          <p:nvPr>
            <p:ph type="title"/>
          </p:nvPr>
        </p:nvSpPr>
        <p:spPr>
          <a:xfrm>
            <a:off x="-2" y="1440000"/>
            <a:ext cx="6480000" cy="2880000"/>
          </a:xfrm>
          <a:prstGeom prst="rect">
            <a:avLst/>
          </a:prstGeom>
          <a:solidFill>
            <a:schemeClr val="lt1"/>
          </a:solidFill>
          <a:ln>
            <a:noFill/>
          </a:ln>
        </p:spPr>
        <p:txBody>
          <a:bodyPr spcFirstLastPara="1" wrap="square" lIns="360000" tIns="180000" rIns="0" bIns="0" anchor="t" anchorCtr="0">
            <a:noAutofit/>
          </a:bodyPr>
          <a:lstStyle>
            <a:lvl1pPr lvl="0" algn="l">
              <a:lnSpc>
                <a:spcPct val="90000"/>
              </a:lnSpc>
              <a:spcBef>
                <a:spcPts val="0"/>
              </a:spcBef>
              <a:spcAft>
                <a:spcPts val="0"/>
              </a:spcAft>
              <a:buSzPts val="1400"/>
              <a:buNone/>
              <a:defRPr>
                <a:solidFill>
                  <a:srgbClr val="000000"/>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5" name="Google Shape;65;p11" descr="Image"/>
          <p:cNvSpPr>
            <a:spLocks noGrp="1"/>
          </p:cNvSpPr>
          <p:nvPr>
            <p:ph type="pic" idx="3"/>
          </p:nvPr>
        </p:nvSpPr>
        <p:spPr>
          <a:xfrm>
            <a:off x="8266715" y="900000"/>
            <a:ext cx="3536848" cy="2906486"/>
          </a:xfrm>
          <a:prstGeom prst="rect">
            <a:avLst/>
          </a:prstGeom>
          <a:solidFill>
            <a:srgbClr val="FFFFFF"/>
          </a:solidFill>
          <a:ln>
            <a:noFill/>
          </a:ln>
        </p:spPr>
      </p:sp>
      <p:sp>
        <p:nvSpPr>
          <p:cNvPr id="66" name="Google Shape;66;p11" descr="Text"/>
          <p:cNvSpPr txBox="1">
            <a:spLocks noGrp="1"/>
          </p:cNvSpPr>
          <p:nvPr>
            <p:ph type="body" idx="1"/>
          </p:nvPr>
        </p:nvSpPr>
        <p:spPr>
          <a:xfrm>
            <a:off x="8262900" y="4164600"/>
            <a:ext cx="3542400" cy="228700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CL 3 column text">
  <p:cSld name="UCL 3 column text">
    <p:spTree>
      <p:nvGrpSpPr>
        <p:cNvPr id="1" name="Shape 67"/>
        <p:cNvGrpSpPr/>
        <p:nvPr/>
      </p:nvGrpSpPr>
      <p:grpSpPr>
        <a:xfrm>
          <a:off x="0" y="0"/>
          <a:ext cx="0" cy="0"/>
          <a:chOff x="0" y="0"/>
          <a:chExt cx="0" cy="0"/>
        </a:xfrm>
      </p:grpSpPr>
      <p:sp>
        <p:nvSpPr>
          <p:cNvPr id="68" name="Google Shape;68;p12" descr="Headline"/>
          <p:cNvSpPr txBox="1">
            <a:spLocks noGrp="1"/>
          </p:cNvSpPr>
          <p:nvPr>
            <p:ph type="title"/>
          </p:nvPr>
        </p:nvSpPr>
        <p:spPr>
          <a:xfrm>
            <a:off x="360000" y="899999"/>
            <a:ext cx="8999900" cy="136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9" name="Google Shape;69;p12" descr="Text"/>
          <p:cNvSpPr txBox="1">
            <a:spLocks noGrp="1"/>
          </p:cNvSpPr>
          <p:nvPr>
            <p:ph type="body" idx="1"/>
          </p:nvPr>
        </p:nvSpPr>
        <p:spPr>
          <a:xfrm>
            <a:off x="360000" y="2412000"/>
            <a:ext cx="3420000" cy="360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40"/>
              <a:buNone/>
              <a:defRPr sz="18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Font typeface="Arial"/>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2" descr="Text"/>
          <p:cNvSpPr txBox="1">
            <a:spLocks noGrp="1"/>
          </p:cNvSpPr>
          <p:nvPr>
            <p:ph type="body" idx="2"/>
          </p:nvPr>
        </p:nvSpPr>
        <p:spPr>
          <a:xfrm>
            <a:off x="4320000" y="2412000"/>
            <a:ext cx="3420000" cy="360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40"/>
              <a:buNone/>
              <a:defRPr sz="18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2" descr="Text"/>
          <p:cNvSpPr txBox="1">
            <a:spLocks noGrp="1"/>
          </p:cNvSpPr>
          <p:nvPr>
            <p:ph type="body" idx="3"/>
          </p:nvPr>
        </p:nvSpPr>
        <p:spPr>
          <a:xfrm>
            <a:off x="8280000" y="2412000"/>
            <a:ext cx="3420000" cy="360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40"/>
              <a:buNone/>
              <a:defRPr sz="18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UCL 4 column text">
  <p:cSld name="UCL 4 column text">
    <p:spTree>
      <p:nvGrpSpPr>
        <p:cNvPr id="1" name="Shape 72"/>
        <p:cNvGrpSpPr/>
        <p:nvPr/>
      </p:nvGrpSpPr>
      <p:grpSpPr>
        <a:xfrm>
          <a:off x="0" y="0"/>
          <a:ext cx="0" cy="0"/>
          <a:chOff x="0" y="0"/>
          <a:chExt cx="0" cy="0"/>
        </a:xfrm>
      </p:grpSpPr>
      <p:sp>
        <p:nvSpPr>
          <p:cNvPr id="73" name="Google Shape;73;p13" descr="Headline"/>
          <p:cNvSpPr txBox="1">
            <a:spLocks noGrp="1"/>
          </p:cNvSpPr>
          <p:nvPr>
            <p:ph type="title"/>
          </p:nvPr>
        </p:nvSpPr>
        <p:spPr>
          <a:xfrm>
            <a:off x="360000" y="899999"/>
            <a:ext cx="8999900" cy="136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4" name="Google Shape;74;p13" descr="Text"/>
          <p:cNvSpPr txBox="1">
            <a:spLocks noGrp="1"/>
          </p:cNvSpPr>
          <p:nvPr>
            <p:ph type="body" idx="1"/>
          </p:nvPr>
        </p:nvSpPr>
        <p:spPr>
          <a:xfrm>
            <a:off x="360000" y="2412000"/>
            <a:ext cx="2610000" cy="37642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228600" algn="l">
              <a:lnSpc>
                <a:spcPct val="100000"/>
              </a:lnSpc>
              <a:spcBef>
                <a:spcPts val="0"/>
              </a:spcBef>
              <a:spcAft>
                <a:spcPts val="0"/>
              </a:spcAft>
              <a:buClr>
                <a:schemeClr val="dk1"/>
              </a:buClr>
              <a:buSzPts val="1920"/>
              <a:buFont typeface="Arial"/>
              <a:buNone/>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3" descr="Text"/>
          <p:cNvSpPr txBox="1">
            <a:spLocks noGrp="1"/>
          </p:cNvSpPr>
          <p:nvPr>
            <p:ph type="body" idx="2"/>
          </p:nvPr>
        </p:nvSpPr>
        <p:spPr>
          <a:xfrm>
            <a:off x="3287688" y="2412000"/>
            <a:ext cx="2610000" cy="37642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228600" algn="l">
              <a:lnSpc>
                <a:spcPct val="100000"/>
              </a:lnSpc>
              <a:spcBef>
                <a:spcPts val="0"/>
              </a:spcBef>
              <a:spcAft>
                <a:spcPts val="0"/>
              </a:spcAft>
              <a:buClr>
                <a:schemeClr val="dk1"/>
              </a:buClr>
              <a:buSzPts val="1920"/>
              <a:buFont typeface="Arial"/>
              <a:buNone/>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3" descr="Text"/>
          <p:cNvSpPr txBox="1">
            <a:spLocks noGrp="1"/>
          </p:cNvSpPr>
          <p:nvPr>
            <p:ph type="body" idx="3"/>
          </p:nvPr>
        </p:nvSpPr>
        <p:spPr>
          <a:xfrm>
            <a:off x="6168008" y="2412000"/>
            <a:ext cx="2610000" cy="37642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228600" algn="l">
              <a:lnSpc>
                <a:spcPct val="100000"/>
              </a:lnSpc>
              <a:spcBef>
                <a:spcPts val="0"/>
              </a:spcBef>
              <a:spcAft>
                <a:spcPts val="0"/>
              </a:spcAft>
              <a:buClr>
                <a:schemeClr val="dk1"/>
              </a:buClr>
              <a:buSzPts val="1920"/>
              <a:buFont typeface="Arial"/>
              <a:buNone/>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3" descr="Text"/>
          <p:cNvSpPr txBox="1">
            <a:spLocks noGrp="1"/>
          </p:cNvSpPr>
          <p:nvPr>
            <p:ph type="body" idx="4"/>
          </p:nvPr>
        </p:nvSpPr>
        <p:spPr>
          <a:xfrm>
            <a:off x="9048328" y="2412000"/>
            <a:ext cx="2610000" cy="37642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228600" algn="l">
              <a:lnSpc>
                <a:spcPct val="100000"/>
              </a:lnSpc>
              <a:spcBef>
                <a:spcPts val="0"/>
              </a:spcBef>
              <a:spcAft>
                <a:spcPts val="0"/>
              </a:spcAft>
              <a:buClr>
                <a:schemeClr val="dk1"/>
              </a:buClr>
              <a:buSzPts val="1920"/>
              <a:buFont typeface="Arial"/>
              <a:buNone/>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UCL 4 column colour panels">
  <p:cSld name="UCL 4 column colour panels">
    <p:spTree>
      <p:nvGrpSpPr>
        <p:cNvPr id="1" name="Shape 78"/>
        <p:cNvGrpSpPr/>
        <p:nvPr/>
      </p:nvGrpSpPr>
      <p:grpSpPr>
        <a:xfrm>
          <a:off x="0" y="0"/>
          <a:ext cx="0" cy="0"/>
          <a:chOff x="0" y="0"/>
          <a:chExt cx="0" cy="0"/>
        </a:xfrm>
      </p:grpSpPr>
      <p:sp>
        <p:nvSpPr>
          <p:cNvPr id="79" name="Google Shape;79;p14" descr="Headline"/>
          <p:cNvSpPr txBox="1">
            <a:spLocks noGrp="1"/>
          </p:cNvSpPr>
          <p:nvPr>
            <p:ph type="body" idx="1"/>
          </p:nvPr>
        </p:nvSpPr>
        <p:spPr>
          <a:xfrm>
            <a:off x="360000" y="922302"/>
            <a:ext cx="2610000" cy="5220000"/>
          </a:xfrm>
          <a:prstGeom prst="rect">
            <a:avLst/>
          </a:prstGeom>
          <a:solidFill>
            <a:schemeClr val="lt2"/>
          </a:solidFill>
          <a:ln>
            <a:noFill/>
          </a:ln>
        </p:spPr>
        <p:txBody>
          <a:bodyPr spcFirstLastPara="1" wrap="square" lIns="180000" tIns="180000" rIns="180000" bIns="180000" anchor="t" anchorCtr="0">
            <a:noAutofit/>
          </a:bodyPr>
          <a:lstStyle>
            <a:lvl1pPr marL="457200" lvl="0" indent="-228600" algn="l">
              <a:lnSpc>
                <a:spcPct val="100000"/>
              </a:lnSpc>
              <a:spcBef>
                <a:spcPts val="1000"/>
              </a:spcBef>
              <a:spcAft>
                <a:spcPts val="0"/>
              </a:spcAft>
              <a:buClr>
                <a:schemeClr val="dk1"/>
              </a:buClr>
              <a:buSzPts val="2880"/>
              <a:buNone/>
              <a:defRPr/>
            </a:lvl1pPr>
            <a:lvl2pPr marL="914400" lvl="1" indent="-228600" algn="l">
              <a:lnSpc>
                <a:spcPct val="100000"/>
              </a:lnSpc>
              <a:spcBef>
                <a:spcPts val="0"/>
              </a:spcBef>
              <a:spcAft>
                <a:spcPts val="0"/>
              </a:spcAft>
              <a:buClr>
                <a:schemeClr val="dk1"/>
              </a:buClr>
              <a:buSzPts val="1920"/>
              <a:buFont typeface="Arial"/>
              <a:buNone/>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4"/>
          <p:cNvSpPr txBox="1">
            <a:spLocks noGrp="1"/>
          </p:cNvSpPr>
          <p:nvPr>
            <p:ph type="body" idx="2"/>
          </p:nvPr>
        </p:nvSpPr>
        <p:spPr>
          <a:xfrm>
            <a:off x="3286800" y="900000"/>
            <a:ext cx="2610000" cy="5220000"/>
          </a:xfrm>
          <a:prstGeom prst="rect">
            <a:avLst/>
          </a:prstGeom>
          <a:solidFill>
            <a:schemeClr val="lt2"/>
          </a:solidFill>
          <a:ln>
            <a:noFill/>
          </a:ln>
        </p:spPr>
        <p:txBody>
          <a:bodyPr spcFirstLastPara="1" wrap="square" lIns="180000" tIns="180000" rIns="180000" bIns="180000" anchor="t" anchorCtr="0">
            <a:noAutofit/>
          </a:bodyPr>
          <a:lstStyle>
            <a:lvl1pPr marL="457200" lvl="0" indent="-228600" algn="l">
              <a:lnSpc>
                <a:spcPct val="100000"/>
              </a:lnSpc>
              <a:spcBef>
                <a:spcPts val="1000"/>
              </a:spcBef>
              <a:spcAft>
                <a:spcPts val="0"/>
              </a:spcAft>
              <a:buClr>
                <a:schemeClr val="dk1"/>
              </a:buClr>
              <a:buSzPts val="2880"/>
              <a:buNone/>
              <a:defRPr/>
            </a:lvl1pPr>
            <a:lvl2pPr marL="914400" lvl="1" indent="-228600" algn="l">
              <a:lnSpc>
                <a:spcPct val="100000"/>
              </a:lnSpc>
              <a:spcBef>
                <a:spcPts val="0"/>
              </a:spcBef>
              <a:spcAft>
                <a:spcPts val="0"/>
              </a:spcAft>
              <a:buClr>
                <a:schemeClr val="dk1"/>
              </a:buClr>
              <a:buSzPts val="1920"/>
              <a:buFont typeface="Arial"/>
              <a:buNone/>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1" name="Google Shape;81;p14" descr="Imag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905624" y="1290917"/>
            <a:ext cx="1328200" cy="1557617"/>
          </a:xfrm>
          <a:prstGeom prst="rect">
            <a:avLst/>
          </a:prstGeom>
          <a:noFill/>
          <a:ln>
            <a:noFill/>
          </a:ln>
        </p:spPr>
      </p:pic>
      <p:sp>
        <p:nvSpPr>
          <p:cNvPr id="82" name="Google Shape;82;p14" descr="Text"/>
          <p:cNvSpPr txBox="1">
            <a:spLocks noGrp="1"/>
          </p:cNvSpPr>
          <p:nvPr>
            <p:ph type="body" idx="3"/>
          </p:nvPr>
        </p:nvSpPr>
        <p:spPr>
          <a:xfrm>
            <a:off x="3503712" y="3073400"/>
            <a:ext cx="2222500" cy="30226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320040" algn="l">
              <a:lnSpc>
                <a:spcPct val="100000"/>
              </a:lnSpc>
              <a:spcBef>
                <a:spcPts val="0"/>
              </a:spcBef>
              <a:spcAft>
                <a:spcPts val="0"/>
              </a:spcAft>
              <a:buClr>
                <a:schemeClr val="dk1"/>
              </a:buClr>
              <a:buSzPts val="1440"/>
              <a:buChar char="•"/>
              <a:defRPr sz="1800"/>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4"/>
          <p:cNvSpPr txBox="1">
            <a:spLocks noGrp="1"/>
          </p:cNvSpPr>
          <p:nvPr>
            <p:ph type="body" idx="4"/>
          </p:nvPr>
        </p:nvSpPr>
        <p:spPr>
          <a:xfrm>
            <a:off x="6238800" y="900000"/>
            <a:ext cx="2610000" cy="5220000"/>
          </a:xfrm>
          <a:prstGeom prst="rect">
            <a:avLst/>
          </a:prstGeom>
          <a:solidFill>
            <a:schemeClr val="lt2"/>
          </a:solidFill>
          <a:ln>
            <a:noFill/>
          </a:ln>
        </p:spPr>
        <p:txBody>
          <a:bodyPr spcFirstLastPara="1" wrap="square" lIns="180000" tIns="180000" rIns="180000" bIns="180000" anchor="t" anchorCtr="0">
            <a:noAutofit/>
          </a:bodyPr>
          <a:lstStyle>
            <a:lvl1pPr marL="457200" lvl="0" indent="-228600" algn="l">
              <a:lnSpc>
                <a:spcPct val="100000"/>
              </a:lnSpc>
              <a:spcBef>
                <a:spcPts val="1000"/>
              </a:spcBef>
              <a:spcAft>
                <a:spcPts val="0"/>
              </a:spcAft>
              <a:buClr>
                <a:schemeClr val="dk1"/>
              </a:buClr>
              <a:buSzPts val="2880"/>
              <a:buNone/>
              <a:defRPr/>
            </a:lvl1pPr>
            <a:lvl2pPr marL="914400" lvl="1" indent="-228600" algn="l">
              <a:lnSpc>
                <a:spcPct val="100000"/>
              </a:lnSpc>
              <a:spcBef>
                <a:spcPts val="0"/>
              </a:spcBef>
              <a:spcAft>
                <a:spcPts val="0"/>
              </a:spcAft>
              <a:buClr>
                <a:schemeClr val="dk1"/>
              </a:buClr>
              <a:buSzPts val="1920"/>
              <a:buFont typeface="Arial"/>
              <a:buNone/>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4" name="Google Shape;84;p14" descr="Imag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6960096" y="1292400"/>
            <a:ext cx="1328200" cy="1557617"/>
          </a:xfrm>
          <a:prstGeom prst="rect">
            <a:avLst/>
          </a:prstGeom>
          <a:noFill/>
          <a:ln>
            <a:noFill/>
          </a:ln>
        </p:spPr>
      </p:pic>
      <p:sp>
        <p:nvSpPr>
          <p:cNvPr id="85" name="Google Shape;85;p14" descr="Text"/>
          <p:cNvSpPr txBox="1">
            <a:spLocks noGrp="1"/>
          </p:cNvSpPr>
          <p:nvPr>
            <p:ph type="body" idx="5"/>
          </p:nvPr>
        </p:nvSpPr>
        <p:spPr>
          <a:xfrm>
            <a:off x="6456040" y="3073400"/>
            <a:ext cx="2222500" cy="30226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320040" algn="l">
              <a:lnSpc>
                <a:spcPct val="100000"/>
              </a:lnSpc>
              <a:spcBef>
                <a:spcPts val="0"/>
              </a:spcBef>
              <a:spcAft>
                <a:spcPts val="0"/>
              </a:spcAft>
              <a:buClr>
                <a:schemeClr val="dk1"/>
              </a:buClr>
              <a:buSzPts val="1440"/>
              <a:buChar char="•"/>
              <a:defRPr sz="1800"/>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4"/>
          <p:cNvSpPr txBox="1">
            <a:spLocks noGrp="1"/>
          </p:cNvSpPr>
          <p:nvPr>
            <p:ph type="body" idx="6"/>
          </p:nvPr>
        </p:nvSpPr>
        <p:spPr>
          <a:xfrm>
            <a:off x="9190800" y="900000"/>
            <a:ext cx="2610000" cy="5220000"/>
          </a:xfrm>
          <a:prstGeom prst="rect">
            <a:avLst/>
          </a:prstGeom>
          <a:solidFill>
            <a:schemeClr val="lt2"/>
          </a:solidFill>
          <a:ln>
            <a:noFill/>
          </a:ln>
        </p:spPr>
        <p:txBody>
          <a:bodyPr spcFirstLastPara="1" wrap="square" lIns="180000" tIns="180000" rIns="180000" bIns="180000" anchor="t" anchorCtr="0">
            <a:noAutofit/>
          </a:bodyPr>
          <a:lstStyle>
            <a:lvl1pPr marL="457200" lvl="0" indent="-228600" algn="l">
              <a:lnSpc>
                <a:spcPct val="100000"/>
              </a:lnSpc>
              <a:spcBef>
                <a:spcPts val="1000"/>
              </a:spcBef>
              <a:spcAft>
                <a:spcPts val="0"/>
              </a:spcAft>
              <a:buClr>
                <a:schemeClr val="dk1"/>
              </a:buClr>
              <a:buSzPts val="2880"/>
              <a:buNone/>
              <a:defRPr/>
            </a:lvl1pPr>
            <a:lvl2pPr marL="914400" lvl="1" indent="-228600" algn="l">
              <a:lnSpc>
                <a:spcPct val="100000"/>
              </a:lnSpc>
              <a:spcBef>
                <a:spcPts val="0"/>
              </a:spcBef>
              <a:spcAft>
                <a:spcPts val="0"/>
              </a:spcAft>
              <a:buClr>
                <a:schemeClr val="dk1"/>
              </a:buClr>
              <a:buSzPts val="1920"/>
              <a:buFont typeface="Arial"/>
              <a:buNone/>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7" name="Google Shape;87;p14" descr="Image"/>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40416" y="1290917"/>
            <a:ext cx="1328200" cy="1557617"/>
          </a:xfrm>
          <a:prstGeom prst="rect">
            <a:avLst/>
          </a:prstGeom>
          <a:noFill/>
          <a:ln>
            <a:noFill/>
          </a:ln>
        </p:spPr>
      </p:pic>
      <p:sp>
        <p:nvSpPr>
          <p:cNvPr id="88" name="Google Shape;88;p14" descr="Text"/>
          <p:cNvSpPr txBox="1">
            <a:spLocks noGrp="1"/>
          </p:cNvSpPr>
          <p:nvPr>
            <p:ph type="body" idx="7"/>
          </p:nvPr>
        </p:nvSpPr>
        <p:spPr>
          <a:xfrm>
            <a:off x="9408368" y="3068960"/>
            <a:ext cx="2222500" cy="30226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320040" algn="l">
              <a:lnSpc>
                <a:spcPct val="100000"/>
              </a:lnSpc>
              <a:spcBef>
                <a:spcPts val="0"/>
              </a:spcBef>
              <a:spcAft>
                <a:spcPts val="0"/>
              </a:spcAft>
              <a:buClr>
                <a:schemeClr val="dk1"/>
              </a:buClr>
              <a:buSzPts val="1440"/>
              <a:buChar char="•"/>
              <a:defRPr sz="1800"/>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UCL two column Image">
  <p:cSld name="UCL two column Image">
    <p:spTree>
      <p:nvGrpSpPr>
        <p:cNvPr id="1" name="Shape 89"/>
        <p:cNvGrpSpPr/>
        <p:nvPr/>
      </p:nvGrpSpPr>
      <p:grpSpPr>
        <a:xfrm>
          <a:off x="0" y="0"/>
          <a:ext cx="0" cy="0"/>
          <a:chOff x="0" y="0"/>
          <a:chExt cx="0" cy="0"/>
        </a:xfrm>
      </p:grpSpPr>
      <p:sp>
        <p:nvSpPr>
          <p:cNvPr id="90" name="Google Shape;90;p15" descr="Headline"/>
          <p:cNvSpPr txBox="1">
            <a:spLocks noGrp="1"/>
          </p:cNvSpPr>
          <p:nvPr>
            <p:ph type="title"/>
          </p:nvPr>
        </p:nvSpPr>
        <p:spPr>
          <a:xfrm>
            <a:off x="360000" y="899999"/>
            <a:ext cx="5400000" cy="232580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sz="3600" b="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1" name="Google Shape;91;p15" descr="Text"/>
          <p:cNvSpPr txBox="1">
            <a:spLocks noGrp="1"/>
          </p:cNvSpPr>
          <p:nvPr>
            <p:ph type="body" idx="1"/>
          </p:nvPr>
        </p:nvSpPr>
        <p:spPr>
          <a:xfrm>
            <a:off x="360000" y="3618500"/>
            <a:ext cx="5399088" cy="2617200"/>
          </a:xfrm>
          <a:prstGeom prst="rect">
            <a:avLst/>
          </a:prstGeom>
          <a:noFill/>
          <a:ln>
            <a:noFill/>
          </a:ln>
        </p:spPr>
        <p:txBody>
          <a:bodyPr spcFirstLastPara="1" wrap="square" lIns="0" tIns="0" rIns="0" bIns="0" anchor="t" anchorCtr="0">
            <a:noAutofit/>
          </a:bodyPr>
          <a:lstStyle>
            <a:lvl1pPr marL="457200" marR="0" lvl="0" indent="-342900" algn="l">
              <a:lnSpc>
                <a:spcPct val="90000"/>
              </a:lnSpc>
              <a:spcBef>
                <a:spcPts val="1000"/>
              </a:spcBef>
              <a:spcAft>
                <a:spcPts val="0"/>
              </a:spcAft>
              <a:buClr>
                <a:schemeClr val="dk1"/>
              </a:buClr>
              <a:buSzPts val="1800"/>
              <a:buFont typeface="Arial"/>
              <a:buChar char="•"/>
              <a:defRPr sz="18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5" descr="Image"/>
          <p:cNvSpPr>
            <a:spLocks noGrp="1"/>
          </p:cNvSpPr>
          <p:nvPr>
            <p:ph type="pic" idx="2"/>
          </p:nvPr>
        </p:nvSpPr>
        <p:spPr>
          <a:xfrm>
            <a:off x="5940000" y="900000"/>
            <a:ext cx="5400000" cy="5344683"/>
          </a:xfrm>
          <a:prstGeom prst="rect">
            <a:avLst/>
          </a:prstGeom>
          <a:solidFill>
            <a:srgbClr val="FFFFFF"/>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UCL three column image">
  <p:cSld name="UCL three column image">
    <p:spTree>
      <p:nvGrpSpPr>
        <p:cNvPr id="1" name="Shape 93"/>
        <p:cNvGrpSpPr/>
        <p:nvPr/>
      </p:nvGrpSpPr>
      <p:grpSpPr>
        <a:xfrm>
          <a:off x="0" y="0"/>
          <a:ext cx="0" cy="0"/>
          <a:chOff x="0" y="0"/>
          <a:chExt cx="0" cy="0"/>
        </a:xfrm>
      </p:grpSpPr>
      <p:sp>
        <p:nvSpPr>
          <p:cNvPr id="94" name="Google Shape;94;p16" descr="Image"/>
          <p:cNvSpPr>
            <a:spLocks noGrp="1"/>
          </p:cNvSpPr>
          <p:nvPr>
            <p:ph type="pic" idx="2"/>
          </p:nvPr>
        </p:nvSpPr>
        <p:spPr>
          <a:xfrm>
            <a:off x="360000" y="900000"/>
            <a:ext cx="3420000" cy="2880000"/>
          </a:xfrm>
          <a:prstGeom prst="rect">
            <a:avLst/>
          </a:prstGeom>
          <a:solidFill>
            <a:srgbClr val="FFFFFF"/>
          </a:solidFill>
          <a:ln>
            <a:noFill/>
          </a:ln>
        </p:spPr>
      </p:sp>
      <p:sp>
        <p:nvSpPr>
          <p:cNvPr id="95" name="Google Shape;95;p16" descr="Text"/>
          <p:cNvSpPr txBox="1">
            <a:spLocks noGrp="1"/>
          </p:cNvSpPr>
          <p:nvPr>
            <p:ph type="body" idx="1"/>
          </p:nvPr>
        </p:nvSpPr>
        <p:spPr>
          <a:xfrm>
            <a:off x="360000" y="4017600"/>
            <a:ext cx="3420000" cy="23040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16" descr="Image"/>
          <p:cNvSpPr>
            <a:spLocks noGrp="1"/>
          </p:cNvSpPr>
          <p:nvPr>
            <p:ph type="pic" idx="3"/>
          </p:nvPr>
        </p:nvSpPr>
        <p:spPr>
          <a:xfrm>
            <a:off x="4295800" y="900000"/>
            <a:ext cx="3420000" cy="2880000"/>
          </a:xfrm>
          <a:prstGeom prst="rect">
            <a:avLst/>
          </a:prstGeom>
          <a:solidFill>
            <a:srgbClr val="FFFFFF"/>
          </a:solidFill>
          <a:ln>
            <a:noFill/>
          </a:ln>
        </p:spPr>
      </p:sp>
      <p:sp>
        <p:nvSpPr>
          <p:cNvPr id="97" name="Google Shape;97;p16" descr="Text"/>
          <p:cNvSpPr txBox="1">
            <a:spLocks noGrp="1"/>
          </p:cNvSpPr>
          <p:nvPr>
            <p:ph type="body" idx="4"/>
          </p:nvPr>
        </p:nvSpPr>
        <p:spPr>
          <a:xfrm>
            <a:off x="4320000" y="4017600"/>
            <a:ext cx="3420000" cy="23040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16" descr="Image"/>
          <p:cNvSpPr>
            <a:spLocks noGrp="1"/>
          </p:cNvSpPr>
          <p:nvPr>
            <p:ph type="pic" idx="5"/>
          </p:nvPr>
        </p:nvSpPr>
        <p:spPr>
          <a:xfrm>
            <a:off x="8256240" y="900000"/>
            <a:ext cx="3420000" cy="2880000"/>
          </a:xfrm>
          <a:prstGeom prst="rect">
            <a:avLst/>
          </a:prstGeom>
          <a:solidFill>
            <a:srgbClr val="FFFFFF"/>
          </a:solidFill>
          <a:ln>
            <a:noFill/>
          </a:ln>
        </p:spPr>
      </p:sp>
      <p:sp>
        <p:nvSpPr>
          <p:cNvPr id="99" name="Google Shape;99;p16" descr="Text"/>
          <p:cNvSpPr txBox="1">
            <a:spLocks noGrp="1"/>
          </p:cNvSpPr>
          <p:nvPr>
            <p:ph type="body" idx="6"/>
          </p:nvPr>
        </p:nvSpPr>
        <p:spPr>
          <a:xfrm>
            <a:off x="8280218" y="4017600"/>
            <a:ext cx="3420000" cy="23040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UCL Table">
  <p:cSld name="UCL Table">
    <p:spTree>
      <p:nvGrpSpPr>
        <p:cNvPr id="1" name="Shape 100"/>
        <p:cNvGrpSpPr/>
        <p:nvPr/>
      </p:nvGrpSpPr>
      <p:grpSpPr>
        <a:xfrm>
          <a:off x="0" y="0"/>
          <a:ext cx="0" cy="0"/>
          <a:chOff x="0" y="0"/>
          <a:chExt cx="0" cy="0"/>
        </a:xfrm>
      </p:grpSpPr>
      <p:sp>
        <p:nvSpPr>
          <p:cNvPr id="101" name="Google Shape;101;p17" descr="Headline"/>
          <p:cNvSpPr txBox="1">
            <a:spLocks noGrp="1"/>
          </p:cNvSpPr>
          <p:nvPr>
            <p:ph type="title"/>
          </p:nvPr>
        </p:nvSpPr>
        <p:spPr>
          <a:xfrm>
            <a:off x="360000" y="899999"/>
            <a:ext cx="8999900" cy="136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2" name="Google Shape;102;p17"/>
          <p:cNvSpPr txBox="1">
            <a:spLocks noGrp="1"/>
          </p:cNvSpPr>
          <p:nvPr>
            <p:ph type="body" idx="1"/>
          </p:nvPr>
        </p:nvSpPr>
        <p:spPr>
          <a:xfrm>
            <a:off x="9366454" y="2414430"/>
            <a:ext cx="2557322" cy="2623913"/>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UCL Table 2">
  <p:cSld name="UCL Table 2">
    <p:spTree>
      <p:nvGrpSpPr>
        <p:cNvPr id="1" name="Shape 103"/>
        <p:cNvGrpSpPr/>
        <p:nvPr/>
      </p:nvGrpSpPr>
      <p:grpSpPr>
        <a:xfrm>
          <a:off x="0" y="0"/>
          <a:ext cx="0" cy="0"/>
          <a:chOff x="0" y="0"/>
          <a:chExt cx="0" cy="0"/>
        </a:xfrm>
      </p:grpSpPr>
      <p:sp>
        <p:nvSpPr>
          <p:cNvPr id="104" name="Google Shape;104;p18" descr="Headline"/>
          <p:cNvSpPr txBox="1">
            <a:spLocks noGrp="1"/>
          </p:cNvSpPr>
          <p:nvPr>
            <p:ph type="title"/>
          </p:nvPr>
        </p:nvSpPr>
        <p:spPr>
          <a:xfrm>
            <a:off x="360000" y="899999"/>
            <a:ext cx="8999900" cy="136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5" name="Google Shape;105;p18"/>
          <p:cNvSpPr txBox="1">
            <a:spLocks noGrp="1"/>
          </p:cNvSpPr>
          <p:nvPr>
            <p:ph type="body" idx="1"/>
          </p:nvPr>
        </p:nvSpPr>
        <p:spPr>
          <a:xfrm>
            <a:off x="360000" y="3451091"/>
            <a:ext cx="2610000" cy="2894291"/>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000"/>
              </a:spcBef>
              <a:spcAft>
                <a:spcPts val="0"/>
              </a:spcAft>
              <a:buClr>
                <a:schemeClr val="dk1"/>
              </a:buClr>
              <a:buSzPts val="1440"/>
              <a:buChar char="•"/>
              <a:defRPr sz="1800"/>
            </a:lvl1pPr>
            <a:lvl2pPr marL="914400" lvl="1" indent="-228600" algn="l">
              <a:lnSpc>
                <a:spcPct val="100000"/>
              </a:lnSpc>
              <a:spcBef>
                <a:spcPts val="0"/>
              </a:spcBef>
              <a:spcAft>
                <a:spcPts val="0"/>
              </a:spcAft>
              <a:buClr>
                <a:schemeClr val="dk1"/>
              </a:buClr>
              <a:buSzPts val="1920"/>
              <a:buFont typeface="Arial"/>
              <a:buNone/>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CL Contact 2 column ">
  <p:cSld name="UCL Contact 2 column ">
    <p:spTree>
      <p:nvGrpSpPr>
        <p:cNvPr id="1" name="Shape 106"/>
        <p:cNvGrpSpPr/>
        <p:nvPr/>
      </p:nvGrpSpPr>
      <p:grpSpPr>
        <a:xfrm>
          <a:off x="0" y="0"/>
          <a:ext cx="0" cy="0"/>
          <a:chOff x="0" y="0"/>
          <a:chExt cx="0" cy="0"/>
        </a:xfrm>
      </p:grpSpPr>
      <p:sp>
        <p:nvSpPr>
          <p:cNvPr id="107" name="Google Shape;107;p19" descr="Headline"/>
          <p:cNvSpPr txBox="1">
            <a:spLocks noGrp="1"/>
          </p:cNvSpPr>
          <p:nvPr>
            <p:ph type="title"/>
          </p:nvPr>
        </p:nvSpPr>
        <p:spPr>
          <a:xfrm>
            <a:off x="360000" y="899999"/>
            <a:ext cx="8999900" cy="136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8" name="Google Shape;108;p19" descr="Text"/>
          <p:cNvSpPr txBox="1">
            <a:spLocks noGrp="1"/>
          </p:cNvSpPr>
          <p:nvPr>
            <p:ph type="body" idx="1"/>
          </p:nvPr>
        </p:nvSpPr>
        <p:spPr>
          <a:xfrm>
            <a:off x="360000" y="2412000"/>
            <a:ext cx="5399088" cy="3600000"/>
          </a:xfrm>
          <a:prstGeom prst="rect">
            <a:avLst/>
          </a:prstGeom>
          <a:noFill/>
          <a:ln>
            <a:noFill/>
          </a:ln>
        </p:spPr>
        <p:txBody>
          <a:bodyPr spcFirstLastPara="1" wrap="square" lIns="0" tIns="0" rIns="0" bIns="0" anchor="t" anchorCtr="0">
            <a:noAutofit/>
          </a:bodyPr>
          <a:lstStyle>
            <a:lvl1pPr marL="457200" lvl="0" indent="-350520" algn="l">
              <a:lnSpc>
                <a:spcPct val="100000"/>
              </a:lnSpc>
              <a:spcBef>
                <a:spcPts val="1000"/>
              </a:spcBef>
              <a:spcAft>
                <a:spcPts val="0"/>
              </a:spcAft>
              <a:buClr>
                <a:schemeClr val="dk1"/>
              </a:buClr>
              <a:buSzPts val="1920"/>
              <a:buChar char="•"/>
              <a:defRPr sz="2400">
                <a:latin typeface="Arial"/>
                <a:ea typeface="Arial"/>
                <a:cs typeface="Arial"/>
                <a:sym typeface="Arial"/>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9" descr="Text"/>
          <p:cNvSpPr txBox="1">
            <a:spLocks noGrp="1"/>
          </p:cNvSpPr>
          <p:nvPr>
            <p:ph type="body" idx="2"/>
          </p:nvPr>
        </p:nvSpPr>
        <p:spPr>
          <a:xfrm>
            <a:off x="5940000" y="2412000"/>
            <a:ext cx="5399088" cy="3600000"/>
          </a:xfrm>
          <a:prstGeom prst="rect">
            <a:avLst/>
          </a:prstGeom>
          <a:noFill/>
          <a:ln>
            <a:noFill/>
          </a:ln>
        </p:spPr>
        <p:txBody>
          <a:bodyPr spcFirstLastPara="1" wrap="square" lIns="0" tIns="0" rIns="0" bIns="0" anchor="t" anchorCtr="0">
            <a:noAutofit/>
          </a:bodyPr>
          <a:lstStyle>
            <a:lvl1pPr marL="457200" lvl="0" indent="-350520" algn="l">
              <a:lnSpc>
                <a:spcPct val="100000"/>
              </a:lnSpc>
              <a:spcBef>
                <a:spcPts val="1000"/>
              </a:spcBef>
              <a:spcAft>
                <a:spcPts val="0"/>
              </a:spcAft>
              <a:buClr>
                <a:schemeClr val="dk1"/>
              </a:buClr>
              <a:buSzPts val="1920"/>
              <a:buChar char="•"/>
              <a:defRPr sz="2400">
                <a:latin typeface="Arial"/>
                <a:ea typeface="Arial"/>
                <a:cs typeface="Arial"/>
                <a:sym typeface="Arial"/>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UCL single text block">
  <p:cSld name="UCL single text block">
    <p:spTree>
      <p:nvGrpSpPr>
        <p:cNvPr id="1" name="Shape 22"/>
        <p:cNvGrpSpPr/>
        <p:nvPr/>
      </p:nvGrpSpPr>
      <p:grpSpPr>
        <a:xfrm>
          <a:off x="0" y="0"/>
          <a:ext cx="0" cy="0"/>
          <a:chOff x="0" y="0"/>
          <a:chExt cx="0" cy="0"/>
        </a:xfrm>
      </p:grpSpPr>
      <p:sp>
        <p:nvSpPr>
          <p:cNvPr id="23" name="Google Shape;23;p3" descr="Headline"/>
          <p:cNvSpPr txBox="1">
            <a:spLocks noGrp="1"/>
          </p:cNvSpPr>
          <p:nvPr>
            <p:ph type="title"/>
          </p:nvPr>
        </p:nvSpPr>
        <p:spPr>
          <a:xfrm>
            <a:off x="360000" y="899999"/>
            <a:ext cx="8999900" cy="136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4" name="Google Shape;24;p3" descr="Text"/>
          <p:cNvSpPr txBox="1">
            <a:spLocks noGrp="1"/>
          </p:cNvSpPr>
          <p:nvPr>
            <p:ph type="body" idx="1"/>
          </p:nvPr>
        </p:nvSpPr>
        <p:spPr>
          <a:xfrm>
            <a:off x="360000" y="2412000"/>
            <a:ext cx="10439064" cy="3600000"/>
          </a:xfrm>
          <a:prstGeom prst="rect">
            <a:avLst/>
          </a:prstGeom>
          <a:noFill/>
          <a:ln>
            <a:noFill/>
          </a:ln>
        </p:spPr>
        <p:txBody>
          <a:bodyPr spcFirstLastPara="1" wrap="square" lIns="0" tIns="0" rIns="0" bIns="0" anchor="t" anchorCtr="0">
            <a:noAutofit/>
          </a:bodyPr>
          <a:lstStyle>
            <a:lvl1pPr marL="457200" marR="0" lvl="0" indent="-381000" algn="l">
              <a:lnSpc>
                <a:spcPct val="90000"/>
              </a:lnSpc>
              <a:spcBef>
                <a:spcPts val="1000"/>
              </a:spcBef>
              <a:spcAft>
                <a:spcPts val="0"/>
              </a:spcAft>
              <a:buClr>
                <a:schemeClr val="dk1"/>
              </a:buClr>
              <a:buSzPts val="2400"/>
              <a:buFont typeface="Arial"/>
              <a:buChar char="•"/>
              <a:defRPr sz="2400"/>
            </a:lvl1pPr>
            <a:lvl2pPr marL="914400" lvl="1" indent="-350519" algn="l">
              <a:lnSpc>
                <a:spcPct val="100000"/>
              </a:lnSpc>
              <a:spcBef>
                <a:spcPts val="0"/>
              </a:spcBef>
              <a:spcAft>
                <a:spcPts val="0"/>
              </a:spcAft>
              <a:buClr>
                <a:schemeClr val="dk1"/>
              </a:buClr>
              <a:buSzPts val="1920"/>
              <a:buFont typeface="Arial"/>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UCL 2 column text">
  <p:cSld name="UCL 2 column text">
    <p:spTree>
      <p:nvGrpSpPr>
        <p:cNvPr id="1" name="Shape 25"/>
        <p:cNvGrpSpPr/>
        <p:nvPr/>
      </p:nvGrpSpPr>
      <p:grpSpPr>
        <a:xfrm>
          <a:off x="0" y="0"/>
          <a:ext cx="0" cy="0"/>
          <a:chOff x="0" y="0"/>
          <a:chExt cx="0" cy="0"/>
        </a:xfrm>
      </p:grpSpPr>
      <p:sp>
        <p:nvSpPr>
          <p:cNvPr id="26" name="Google Shape;26;p4" descr="Headline"/>
          <p:cNvSpPr txBox="1">
            <a:spLocks noGrp="1"/>
          </p:cNvSpPr>
          <p:nvPr>
            <p:ph type="title"/>
          </p:nvPr>
        </p:nvSpPr>
        <p:spPr>
          <a:xfrm>
            <a:off x="360000" y="899999"/>
            <a:ext cx="8999900" cy="1368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7" name="Google Shape;27;p4" descr="Text"/>
          <p:cNvSpPr txBox="1">
            <a:spLocks noGrp="1"/>
          </p:cNvSpPr>
          <p:nvPr>
            <p:ph type="body" idx="1"/>
          </p:nvPr>
        </p:nvSpPr>
        <p:spPr>
          <a:xfrm>
            <a:off x="360000" y="2412000"/>
            <a:ext cx="5399088" cy="3600000"/>
          </a:xfrm>
          <a:prstGeom prst="rect">
            <a:avLst/>
          </a:prstGeom>
          <a:noFill/>
          <a:ln>
            <a:noFill/>
          </a:ln>
        </p:spPr>
        <p:txBody>
          <a:bodyPr spcFirstLastPara="1" wrap="square" lIns="0" tIns="0" rIns="0" bIns="0" anchor="t" anchorCtr="0">
            <a:noAutofit/>
          </a:bodyPr>
          <a:lstStyle>
            <a:lvl1pPr marL="457200" marR="0" lvl="0" indent="-381000" algn="l">
              <a:lnSpc>
                <a:spcPct val="90000"/>
              </a:lnSpc>
              <a:spcBef>
                <a:spcPts val="1000"/>
              </a:spcBef>
              <a:spcAft>
                <a:spcPts val="0"/>
              </a:spcAft>
              <a:buClr>
                <a:schemeClr val="dk1"/>
              </a:buClr>
              <a:buSzPts val="2400"/>
              <a:buFont typeface="Arial"/>
              <a:buChar char="•"/>
              <a:defRPr sz="2400"/>
            </a:lvl1pPr>
            <a:lvl2pPr marL="914400" lvl="1" indent="-350519" algn="l">
              <a:lnSpc>
                <a:spcPct val="100000"/>
              </a:lnSpc>
              <a:spcBef>
                <a:spcPts val="0"/>
              </a:spcBef>
              <a:spcAft>
                <a:spcPts val="0"/>
              </a:spcAft>
              <a:buClr>
                <a:schemeClr val="dk1"/>
              </a:buClr>
              <a:buSzPts val="1920"/>
              <a:buFont typeface="Arial"/>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descr="Text"/>
          <p:cNvSpPr txBox="1">
            <a:spLocks noGrp="1"/>
          </p:cNvSpPr>
          <p:nvPr>
            <p:ph type="body" idx="2"/>
          </p:nvPr>
        </p:nvSpPr>
        <p:spPr>
          <a:xfrm>
            <a:off x="5940000" y="2412000"/>
            <a:ext cx="5399088" cy="3600000"/>
          </a:xfrm>
          <a:prstGeom prst="rect">
            <a:avLst/>
          </a:prstGeom>
          <a:noFill/>
          <a:ln>
            <a:noFill/>
          </a:ln>
        </p:spPr>
        <p:txBody>
          <a:bodyPr spcFirstLastPara="1" wrap="square" lIns="0" tIns="0" rIns="0" bIns="0" anchor="t" anchorCtr="0">
            <a:noAutofit/>
          </a:bodyPr>
          <a:lstStyle>
            <a:lvl1pPr marL="457200" marR="0" lvl="0" indent="-381000" algn="l">
              <a:lnSpc>
                <a:spcPct val="90000"/>
              </a:lnSpc>
              <a:spcBef>
                <a:spcPts val="1000"/>
              </a:spcBef>
              <a:spcAft>
                <a:spcPts val="0"/>
              </a:spcAft>
              <a:buClr>
                <a:schemeClr val="dk1"/>
              </a:buClr>
              <a:buSzPts val="2400"/>
              <a:buFont typeface="Arial"/>
              <a:buChar char="•"/>
              <a:defRPr sz="2400"/>
            </a:lvl1pPr>
            <a:lvl2pPr marL="914400" lvl="1" indent="-350519" algn="l">
              <a:lnSpc>
                <a:spcPct val="100000"/>
              </a:lnSpc>
              <a:spcBef>
                <a:spcPts val="0"/>
              </a:spcBef>
              <a:spcAft>
                <a:spcPts val="0"/>
              </a:spcAft>
              <a:buClr>
                <a:schemeClr val="dk1"/>
              </a:buClr>
              <a:buSzPts val="1920"/>
              <a:buFont typeface="Arial"/>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UCL Title slide 3">
  <p:cSld name="UCL Title slide 3">
    <p:spTree>
      <p:nvGrpSpPr>
        <p:cNvPr id="1" name="Shape 29"/>
        <p:cNvGrpSpPr/>
        <p:nvPr/>
      </p:nvGrpSpPr>
      <p:grpSpPr>
        <a:xfrm>
          <a:off x="0" y="0"/>
          <a:ext cx="0" cy="0"/>
          <a:chOff x="0" y="0"/>
          <a:chExt cx="0" cy="0"/>
        </a:xfrm>
      </p:grpSpPr>
      <p:sp>
        <p:nvSpPr>
          <p:cNvPr id="30" name="Google Shape;30;p5"/>
          <p:cNvSpPr/>
          <p:nvPr/>
        </p:nvSpPr>
        <p:spPr>
          <a:xfrm>
            <a:off x="0" y="0"/>
            <a:ext cx="12192000" cy="14250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1" name="Google Shape;31;p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25" cy="1341123"/>
          </a:xfrm>
          <a:prstGeom prst="rect">
            <a:avLst/>
          </a:prstGeom>
          <a:noFill/>
          <a:ln>
            <a:noFill/>
          </a:ln>
        </p:spPr>
      </p:pic>
      <p:sp>
        <p:nvSpPr>
          <p:cNvPr id="32" name="Google Shape;32;p5"/>
          <p:cNvSpPr txBox="1">
            <a:spLocks noGrp="1"/>
          </p:cNvSpPr>
          <p:nvPr>
            <p:ph type="body" idx="1"/>
          </p:nvPr>
        </p:nvSpPr>
        <p:spPr>
          <a:xfrm>
            <a:off x="360000" y="360000"/>
            <a:ext cx="5760000" cy="72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rgbClr val="FFFFFF"/>
              </a:buClr>
              <a:buSzPts val="1120"/>
              <a:buNone/>
              <a:defRPr sz="1400" b="1" i="0" cap="none">
                <a:solidFill>
                  <a:srgbClr val="FFFFFF"/>
                </a:solidFill>
                <a:latin typeface="Arial"/>
                <a:ea typeface="Arial"/>
                <a:cs typeface="Arial"/>
                <a:sym typeface="Arial"/>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descr="Headline"/>
          <p:cNvSpPr txBox="1">
            <a:spLocks noGrp="1"/>
          </p:cNvSpPr>
          <p:nvPr>
            <p:ph type="title"/>
          </p:nvPr>
        </p:nvSpPr>
        <p:spPr>
          <a:xfrm>
            <a:off x="0" y="1549105"/>
            <a:ext cx="7560000" cy="2340000"/>
          </a:xfrm>
          <a:prstGeom prst="rect">
            <a:avLst/>
          </a:prstGeom>
          <a:solidFill>
            <a:srgbClr val="FFFFFF"/>
          </a:solidFill>
          <a:ln>
            <a:noFill/>
          </a:ln>
        </p:spPr>
        <p:txBody>
          <a:bodyPr spcFirstLastPara="1" wrap="square" lIns="360000" tIns="180000" rIns="0" bIns="0" anchor="t" anchorCtr="0">
            <a:noAutofit/>
          </a:bodyPr>
          <a:lstStyle>
            <a:lvl1pPr lvl="0" algn="l">
              <a:lnSpc>
                <a:spcPct val="90000"/>
              </a:lnSpc>
              <a:spcBef>
                <a:spcPts val="0"/>
              </a:spcBef>
              <a:spcAft>
                <a:spcPts val="0"/>
              </a:spcAft>
              <a:buSzPts val="1400"/>
              <a:buNone/>
              <a:defRPr>
                <a:solidFill>
                  <a:srgbClr val="000000"/>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4" name="Google Shape;34;p5" descr="Sub heading"/>
          <p:cNvSpPr txBox="1">
            <a:spLocks noGrp="1"/>
          </p:cNvSpPr>
          <p:nvPr>
            <p:ph type="body" idx="2"/>
          </p:nvPr>
        </p:nvSpPr>
        <p:spPr>
          <a:xfrm>
            <a:off x="359999" y="3239999"/>
            <a:ext cx="6840000" cy="651777"/>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3600"/>
              <a:buFont typeface="Arial"/>
              <a:buNone/>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UCL Title slide 2 - single line headline">
  <p:cSld name="UCL Title slide 2 - single line headline">
    <p:spTree>
      <p:nvGrpSpPr>
        <p:cNvPr id="1" name="Shape 35"/>
        <p:cNvGrpSpPr/>
        <p:nvPr/>
      </p:nvGrpSpPr>
      <p:grpSpPr>
        <a:xfrm>
          <a:off x="0" y="0"/>
          <a:ext cx="0" cy="0"/>
          <a:chOff x="0" y="0"/>
          <a:chExt cx="0" cy="0"/>
        </a:xfrm>
      </p:grpSpPr>
      <p:sp>
        <p:nvSpPr>
          <p:cNvPr id="36" name="Google Shape;36;p6"/>
          <p:cNvSpPr/>
          <p:nvPr/>
        </p:nvSpPr>
        <p:spPr>
          <a:xfrm>
            <a:off x="0" y="-1"/>
            <a:ext cx="12192000" cy="2520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37" name="Google Shape;37;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25" cy="1341123"/>
          </a:xfrm>
          <a:prstGeom prst="rect">
            <a:avLst/>
          </a:prstGeom>
          <a:noFill/>
          <a:ln>
            <a:noFill/>
          </a:ln>
        </p:spPr>
      </p:pic>
      <p:sp>
        <p:nvSpPr>
          <p:cNvPr id="38" name="Google Shape;38;p6"/>
          <p:cNvSpPr txBox="1">
            <a:spLocks noGrp="1"/>
          </p:cNvSpPr>
          <p:nvPr>
            <p:ph type="body" idx="1"/>
          </p:nvPr>
        </p:nvSpPr>
        <p:spPr>
          <a:xfrm>
            <a:off x="360000" y="360000"/>
            <a:ext cx="5760000" cy="72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rgbClr val="FFFFFF"/>
              </a:buClr>
              <a:buSzPts val="1120"/>
              <a:buNone/>
              <a:defRPr sz="1400" b="1" i="0" cap="none">
                <a:solidFill>
                  <a:srgbClr val="FFFFFF"/>
                </a:solidFill>
                <a:latin typeface="Arial"/>
                <a:ea typeface="Arial"/>
                <a:cs typeface="Arial"/>
                <a:sym typeface="Arial"/>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 descr="Headline"/>
          <p:cNvSpPr txBox="1">
            <a:spLocks noGrp="1"/>
          </p:cNvSpPr>
          <p:nvPr>
            <p:ph type="title"/>
          </p:nvPr>
        </p:nvSpPr>
        <p:spPr>
          <a:xfrm>
            <a:off x="360000" y="1620000"/>
            <a:ext cx="10800690" cy="816912"/>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4400"/>
              <a:buFont typeface="Arial"/>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UCL Title - Double line - no image">
  <p:cSld name="UCL Title - Double line - no image">
    <p:spTree>
      <p:nvGrpSpPr>
        <p:cNvPr id="1" name="Shape 40"/>
        <p:cNvGrpSpPr/>
        <p:nvPr/>
      </p:nvGrpSpPr>
      <p:grpSpPr>
        <a:xfrm>
          <a:off x="0" y="0"/>
          <a:ext cx="0" cy="0"/>
          <a:chOff x="0" y="0"/>
          <a:chExt cx="0" cy="0"/>
        </a:xfrm>
      </p:grpSpPr>
      <p:sp>
        <p:nvSpPr>
          <p:cNvPr id="41" name="Google Shape;41;p7"/>
          <p:cNvSpPr/>
          <p:nvPr/>
        </p:nvSpPr>
        <p:spPr>
          <a:xfrm>
            <a:off x="0" y="0"/>
            <a:ext cx="12192000" cy="14250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2" name="Google Shape;42;p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25" cy="1341123"/>
          </a:xfrm>
          <a:prstGeom prst="rect">
            <a:avLst/>
          </a:prstGeom>
          <a:noFill/>
          <a:ln>
            <a:noFill/>
          </a:ln>
        </p:spPr>
      </p:pic>
      <p:sp>
        <p:nvSpPr>
          <p:cNvPr id="43" name="Google Shape;43;p7"/>
          <p:cNvSpPr txBox="1">
            <a:spLocks noGrp="1"/>
          </p:cNvSpPr>
          <p:nvPr>
            <p:ph type="body" idx="1"/>
          </p:nvPr>
        </p:nvSpPr>
        <p:spPr>
          <a:xfrm>
            <a:off x="360000" y="360000"/>
            <a:ext cx="5760000" cy="72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rgbClr val="FFFFFF"/>
              </a:buClr>
              <a:buSzPts val="1120"/>
              <a:buNone/>
              <a:defRPr sz="1400" b="1" i="0" cap="none">
                <a:solidFill>
                  <a:srgbClr val="FFFFFF"/>
                </a:solidFill>
                <a:latin typeface="Arial"/>
                <a:ea typeface="Arial"/>
                <a:cs typeface="Arial"/>
                <a:sym typeface="Arial"/>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descr="Headline"/>
          <p:cNvSpPr txBox="1">
            <a:spLocks noGrp="1"/>
          </p:cNvSpPr>
          <p:nvPr>
            <p:ph type="title"/>
          </p:nvPr>
        </p:nvSpPr>
        <p:spPr>
          <a:xfrm>
            <a:off x="360000" y="1620000"/>
            <a:ext cx="10800690" cy="13680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4400"/>
              <a:buFont typeface="Arial"/>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7" descr="Sub heading"/>
          <p:cNvSpPr txBox="1">
            <a:spLocks noGrp="1"/>
          </p:cNvSpPr>
          <p:nvPr>
            <p:ph type="body" idx="2"/>
          </p:nvPr>
        </p:nvSpPr>
        <p:spPr>
          <a:xfrm>
            <a:off x="359999" y="3420000"/>
            <a:ext cx="9000000" cy="1908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3600"/>
              <a:buFont typeface="Arial"/>
              <a:buNone/>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UCL Title  - Double line - half image">
  <p:cSld name="UCL Title  - Double line - half image">
    <p:spTree>
      <p:nvGrpSpPr>
        <p:cNvPr id="1" name="Shape 46"/>
        <p:cNvGrpSpPr/>
        <p:nvPr/>
      </p:nvGrpSpPr>
      <p:grpSpPr>
        <a:xfrm>
          <a:off x="0" y="0"/>
          <a:ext cx="0" cy="0"/>
          <a:chOff x="0" y="0"/>
          <a:chExt cx="0" cy="0"/>
        </a:xfrm>
      </p:grpSpPr>
      <p:sp>
        <p:nvSpPr>
          <p:cNvPr id="47" name="Google Shape;47;p8"/>
          <p:cNvSpPr/>
          <p:nvPr/>
        </p:nvSpPr>
        <p:spPr>
          <a:xfrm>
            <a:off x="0" y="0"/>
            <a:ext cx="12192000" cy="14250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48" name="Google Shape;48;p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12192025" cy="1341123"/>
          </a:xfrm>
          <a:prstGeom prst="rect">
            <a:avLst/>
          </a:prstGeom>
          <a:noFill/>
          <a:ln>
            <a:noFill/>
          </a:ln>
        </p:spPr>
      </p:pic>
      <p:sp>
        <p:nvSpPr>
          <p:cNvPr id="49" name="Google Shape;49;p8"/>
          <p:cNvSpPr txBox="1">
            <a:spLocks noGrp="1"/>
          </p:cNvSpPr>
          <p:nvPr>
            <p:ph type="body" idx="1"/>
          </p:nvPr>
        </p:nvSpPr>
        <p:spPr>
          <a:xfrm>
            <a:off x="360000" y="360000"/>
            <a:ext cx="5760000" cy="72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rgbClr val="FFFFFF"/>
              </a:buClr>
              <a:buSzPts val="1120"/>
              <a:buNone/>
              <a:defRPr sz="1400" b="1" i="0" cap="none">
                <a:solidFill>
                  <a:srgbClr val="FFFFFF"/>
                </a:solidFill>
                <a:latin typeface="Arial"/>
                <a:ea typeface="Arial"/>
                <a:cs typeface="Arial"/>
                <a:sym typeface="Arial"/>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 descr="Headline"/>
          <p:cNvSpPr txBox="1">
            <a:spLocks noGrp="1"/>
          </p:cNvSpPr>
          <p:nvPr>
            <p:ph type="title"/>
          </p:nvPr>
        </p:nvSpPr>
        <p:spPr>
          <a:xfrm>
            <a:off x="360000" y="3470479"/>
            <a:ext cx="10800690" cy="1368000"/>
          </a:xfrm>
          <a:prstGeom prst="rect">
            <a:avLst/>
          </a:prstGeom>
          <a:noFill/>
          <a:ln>
            <a:noFill/>
          </a:ln>
        </p:spPr>
        <p:txBody>
          <a:bodyPr spcFirstLastPara="1" wrap="square" lIns="0" tIns="0" rIns="0" bIns="0" anchor="t" anchorCtr="0">
            <a:noAutofit/>
          </a:bodyPr>
          <a:lstStyle>
            <a:lvl1pPr marR="0" lvl="0" algn="l">
              <a:lnSpc>
                <a:spcPct val="90000"/>
              </a:lnSpc>
              <a:spcBef>
                <a:spcPts val="0"/>
              </a:spcBef>
              <a:spcAft>
                <a:spcPts val="0"/>
              </a:spcAft>
              <a:buClr>
                <a:schemeClr val="dk1"/>
              </a:buClr>
              <a:buSzPts val="4400"/>
              <a:buFont typeface="Arial"/>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8" descr="Sub heading"/>
          <p:cNvSpPr txBox="1">
            <a:spLocks noGrp="1"/>
          </p:cNvSpPr>
          <p:nvPr>
            <p:ph type="body" idx="2"/>
          </p:nvPr>
        </p:nvSpPr>
        <p:spPr>
          <a:xfrm>
            <a:off x="359999" y="4950000"/>
            <a:ext cx="9000000" cy="19080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3600"/>
              <a:buFont typeface="Arial"/>
              <a:buNone/>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 section start 1">
  <p:cSld name="Divider - section start 1">
    <p:spTree>
      <p:nvGrpSpPr>
        <p:cNvPr id="1" name="Shape 52"/>
        <p:cNvGrpSpPr/>
        <p:nvPr/>
      </p:nvGrpSpPr>
      <p:grpSpPr>
        <a:xfrm>
          <a:off x="0" y="0"/>
          <a:ext cx="0" cy="0"/>
          <a:chOff x="0" y="0"/>
          <a:chExt cx="0" cy="0"/>
        </a:xfrm>
      </p:grpSpPr>
      <p:sp>
        <p:nvSpPr>
          <p:cNvPr id="53" name="Google Shape;53;p9" descr="Headline"/>
          <p:cNvSpPr txBox="1">
            <a:spLocks noGrp="1"/>
          </p:cNvSpPr>
          <p:nvPr>
            <p:ph type="title"/>
          </p:nvPr>
        </p:nvSpPr>
        <p:spPr>
          <a:xfrm>
            <a:off x="-2" y="1008000"/>
            <a:ext cx="10080000" cy="2880000"/>
          </a:xfrm>
          <a:prstGeom prst="rect">
            <a:avLst/>
          </a:prstGeom>
          <a:solidFill>
            <a:srgbClr val="FFFFFF"/>
          </a:solidFill>
          <a:ln>
            <a:noFill/>
          </a:ln>
        </p:spPr>
        <p:txBody>
          <a:bodyPr spcFirstLastPara="1" wrap="square" lIns="360000" tIns="180000" rIns="0" bIns="0" anchor="t" anchorCtr="0">
            <a:noAutofit/>
          </a:bodyPr>
          <a:lstStyle>
            <a:lvl1pPr lvl="0" algn="l">
              <a:lnSpc>
                <a:spcPct val="90000"/>
              </a:lnSpc>
              <a:spcBef>
                <a:spcPts val="0"/>
              </a:spcBef>
              <a:spcAft>
                <a:spcPts val="0"/>
              </a:spcAft>
              <a:buSzPts val="1400"/>
              <a:buNone/>
              <a:defRPr>
                <a:solidFill>
                  <a:srgbClr val="000000"/>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4" name="Google Shape;54;p9" descr="Sub heading"/>
          <p:cNvSpPr txBox="1">
            <a:spLocks noGrp="1"/>
          </p:cNvSpPr>
          <p:nvPr>
            <p:ph type="body" idx="1"/>
          </p:nvPr>
        </p:nvSpPr>
        <p:spPr>
          <a:xfrm>
            <a:off x="359228" y="2308225"/>
            <a:ext cx="8719457" cy="1447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rgbClr val="000000"/>
              </a:buClr>
              <a:buSzPts val="2880"/>
              <a:buNone/>
              <a:defRPr>
                <a:solidFill>
                  <a:srgbClr val="000000"/>
                </a:solidFill>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9" descr="Main text"/>
          <p:cNvSpPr txBox="1">
            <a:spLocks noGrp="1"/>
          </p:cNvSpPr>
          <p:nvPr>
            <p:ph type="body" idx="2"/>
          </p:nvPr>
        </p:nvSpPr>
        <p:spPr>
          <a:xfrm>
            <a:off x="360000" y="4176077"/>
            <a:ext cx="5400000" cy="1483200"/>
          </a:xfrm>
          <a:prstGeom prst="rect">
            <a:avLst/>
          </a:prstGeom>
          <a:noFill/>
          <a:ln>
            <a:noFill/>
          </a:ln>
        </p:spPr>
        <p:txBody>
          <a:bodyPr spcFirstLastPara="1" wrap="square" lIns="0" tIns="0" rIns="0" bIns="0" anchor="t" anchorCtr="0">
            <a:noAutofit/>
          </a:bodyPr>
          <a:lstStyle>
            <a:lvl1pPr marL="457200" lvl="0" indent="-350520" algn="l">
              <a:lnSpc>
                <a:spcPct val="100000"/>
              </a:lnSpc>
              <a:spcBef>
                <a:spcPts val="1000"/>
              </a:spcBef>
              <a:spcAft>
                <a:spcPts val="0"/>
              </a:spcAft>
              <a:buClr>
                <a:schemeClr val="dk1"/>
              </a:buClr>
              <a:buSzPts val="1920"/>
              <a:buFont typeface="Arial"/>
              <a:buChar char="•"/>
              <a:defRPr sz="24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9" descr="Main text"/>
          <p:cNvSpPr txBox="1">
            <a:spLocks noGrp="1"/>
          </p:cNvSpPr>
          <p:nvPr>
            <p:ph type="body" idx="3"/>
          </p:nvPr>
        </p:nvSpPr>
        <p:spPr>
          <a:xfrm>
            <a:off x="5940000" y="4176077"/>
            <a:ext cx="5400000" cy="1483200"/>
          </a:xfrm>
          <a:prstGeom prst="rect">
            <a:avLst/>
          </a:prstGeom>
          <a:noFill/>
          <a:ln>
            <a:noFill/>
          </a:ln>
        </p:spPr>
        <p:txBody>
          <a:bodyPr spcFirstLastPara="1" wrap="square" lIns="0" tIns="0" rIns="0" bIns="0" anchor="t" anchorCtr="0">
            <a:noAutofit/>
          </a:bodyPr>
          <a:lstStyle>
            <a:lvl1pPr marL="457200" marR="0" lvl="0" indent="-342900" algn="l">
              <a:lnSpc>
                <a:spcPct val="90000"/>
              </a:lnSpc>
              <a:spcBef>
                <a:spcPts val="1000"/>
              </a:spcBef>
              <a:spcAft>
                <a:spcPts val="0"/>
              </a:spcAft>
              <a:buClr>
                <a:schemeClr val="dk1"/>
              </a:buClr>
              <a:buSzPts val="1800"/>
              <a:buFont typeface="Arial"/>
              <a:buChar char="•"/>
              <a:defRPr sz="18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 section start 2">
  <p:cSld name="Divider - section start 2">
    <p:spTree>
      <p:nvGrpSpPr>
        <p:cNvPr id="1" name="Shape 57"/>
        <p:cNvGrpSpPr/>
        <p:nvPr/>
      </p:nvGrpSpPr>
      <p:grpSpPr>
        <a:xfrm>
          <a:off x="0" y="0"/>
          <a:ext cx="0" cy="0"/>
          <a:chOff x="0" y="0"/>
          <a:chExt cx="0" cy="0"/>
        </a:xfrm>
      </p:grpSpPr>
      <p:sp>
        <p:nvSpPr>
          <p:cNvPr id="58" name="Google Shape;58;p10" descr="Headline"/>
          <p:cNvSpPr txBox="1">
            <a:spLocks noGrp="1"/>
          </p:cNvSpPr>
          <p:nvPr>
            <p:ph type="title"/>
          </p:nvPr>
        </p:nvSpPr>
        <p:spPr>
          <a:xfrm>
            <a:off x="-2" y="1008000"/>
            <a:ext cx="10080000" cy="2880000"/>
          </a:xfrm>
          <a:prstGeom prst="rect">
            <a:avLst/>
          </a:prstGeom>
          <a:solidFill>
            <a:srgbClr val="000000"/>
          </a:solidFill>
          <a:ln>
            <a:noFill/>
          </a:ln>
        </p:spPr>
        <p:txBody>
          <a:bodyPr spcFirstLastPara="1" wrap="square" lIns="360000" tIns="18000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9" name="Google Shape;59;p10"/>
          <p:cNvSpPr txBox="1">
            <a:spLocks noGrp="1"/>
          </p:cNvSpPr>
          <p:nvPr>
            <p:ph type="body" idx="1"/>
          </p:nvPr>
        </p:nvSpPr>
        <p:spPr>
          <a:xfrm>
            <a:off x="359228" y="2308225"/>
            <a:ext cx="8719457" cy="1447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rgbClr val="FFFFFF"/>
              </a:buClr>
              <a:buSzPts val="2880"/>
              <a:buNone/>
              <a:defRPr>
                <a:solidFill>
                  <a:srgbClr val="FFFFFF"/>
                </a:solidFill>
              </a:defRPr>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10" descr="Main text"/>
          <p:cNvSpPr txBox="1">
            <a:spLocks noGrp="1"/>
          </p:cNvSpPr>
          <p:nvPr>
            <p:ph type="body" idx="2"/>
          </p:nvPr>
        </p:nvSpPr>
        <p:spPr>
          <a:xfrm>
            <a:off x="360000" y="4176077"/>
            <a:ext cx="5400000" cy="1483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920"/>
              <a:buNone/>
              <a:defRPr sz="24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0" descr="Main text"/>
          <p:cNvSpPr txBox="1">
            <a:spLocks noGrp="1"/>
          </p:cNvSpPr>
          <p:nvPr>
            <p:ph type="body" idx="3"/>
          </p:nvPr>
        </p:nvSpPr>
        <p:spPr>
          <a:xfrm>
            <a:off x="5940000" y="4176077"/>
            <a:ext cx="5400000" cy="1483200"/>
          </a:xfrm>
          <a:prstGeom prst="rect">
            <a:avLst/>
          </a:prstGeom>
          <a:noFill/>
          <a:ln>
            <a:noFill/>
          </a:ln>
        </p:spPr>
        <p:txBody>
          <a:bodyPr spcFirstLastPara="1" wrap="square" lIns="0" tIns="0" rIns="0" bIns="0" anchor="t" anchorCtr="0">
            <a:noAutofit/>
          </a:bodyPr>
          <a:lstStyle>
            <a:lvl1pPr marL="457200" marR="0" lvl="0" indent="-228600" algn="l">
              <a:lnSpc>
                <a:spcPct val="90000"/>
              </a:lnSpc>
              <a:spcBef>
                <a:spcPts val="1000"/>
              </a:spcBef>
              <a:spcAft>
                <a:spcPts val="0"/>
              </a:spcAft>
              <a:buClr>
                <a:schemeClr val="dk1"/>
              </a:buClr>
              <a:buSzPts val="1800"/>
              <a:buFont typeface="Arial"/>
              <a:buNone/>
              <a:defRPr sz="1800"/>
            </a:lvl1pPr>
            <a:lvl2pPr marL="914400" lvl="1" indent="-320040" algn="l">
              <a:lnSpc>
                <a:spcPct val="100000"/>
              </a:lnSpc>
              <a:spcBef>
                <a:spcPts val="0"/>
              </a:spcBef>
              <a:spcAft>
                <a:spcPts val="0"/>
              </a:spcAft>
              <a:buClr>
                <a:schemeClr val="dk1"/>
              </a:buClr>
              <a:buSzPts val="1440"/>
              <a:buChar char="•"/>
              <a:defRPr/>
            </a:lvl2pPr>
            <a:lvl3pPr marL="1371600" lvl="2" indent="-320039" algn="l">
              <a:lnSpc>
                <a:spcPct val="100000"/>
              </a:lnSpc>
              <a:spcBef>
                <a:spcPts val="500"/>
              </a:spcBef>
              <a:spcAft>
                <a:spcPts val="0"/>
              </a:spcAft>
              <a:buClr>
                <a:schemeClr val="dk1"/>
              </a:buClr>
              <a:buSzPts val="1440"/>
              <a:buChar char="•"/>
              <a:defRPr/>
            </a:lvl3pPr>
            <a:lvl4pPr marL="1828800" lvl="3" indent="-228600" algn="l">
              <a:lnSpc>
                <a:spcPct val="100000"/>
              </a:lnSpc>
              <a:spcBef>
                <a:spcPts val="500"/>
              </a:spcBef>
              <a:spcAft>
                <a:spcPts val="0"/>
              </a:spcAft>
              <a:buClr>
                <a:schemeClr val="dk1"/>
              </a:buClr>
              <a:buSzPts val="1440"/>
              <a:buNone/>
              <a:defRPr/>
            </a:lvl4pPr>
            <a:lvl5pPr marL="2286000" lvl="4" indent="-320039" algn="l">
              <a:lnSpc>
                <a:spcPct val="100000"/>
              </a:lnSpc>
              <a:spcBef>
                <a:spcPts val="500"/>
              </a:spcBef>
              <a:spcAft>
                <a:spcPts val="0"/>
              </a:spcAft>
              <a:buClr>
                <a:schemeClr val="dk1"/>
              </a:buClr>
              <a:buSzPts val="14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12192000" cy="66414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1" name="Google Shape;11;p1"/>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0" y="0"/>
            <a:ext cx="12195073" cy="545593"/>
          </a:xfrm>
          <a:prstGeom prst="rect">
            <a:avLst/>
          </a:prstGeom>
          <a:noFill/>
          <a:ln>
            <a:noFill/>
          </a:ln>
        </p:spPr>
      </p:pic>
      <p:sp>
        <p:nvSpPr>
          <p:cNvPr id="12" name="Google Shape;12;p1" descr="Headline"/>
          <p:cNvSpPr txBox="1">
            <a:spLocks noGrp="1"/>
          </p:cNvSpPr>
          <p:nvPr>
            <p:ph type="title"/>
          </p:nvPr>
        </p:nvSpPr>
        <p:spPr>
          <a:xfrm>
            <a:off x="360000" y="899999"/>
            <a:ext cx="10800690" cy="1368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400"/>
              <a:buNone/>
              <a:defRPr sz="4400" b="1" i="0" u="none" strike="noStrike" cap="none">
                <a:solidFill>
                  <a:schemeClr val="dk1"/>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3" name="Google Shape;13;p1" descr="Main text"/>
          <p:cNvSpPr txBox="1">
            <a:spLocks noGrp="1"/>
          </p:cNvSpPr>
          <p:nvPr>
            <p:ph type="body" idx="1"/>
          </p:nvPr>
        </p:nvSpPr>
        <p:spPr>
          <a:xfrm>
            <a:off x="360000" y="2376000"/>
            <a:ext cx="10800690" cy="3780000"/>
          </a:xfrm>
          <a:prstGeom prst="rect">
            <a:avLst/>
          </a:prstGeom>
          <a:noFill/>
          <a:ln>
            <a:noFill/>
          </a:ln>
        </p:spPr>
        <p:txBody>
          <a:bodyPr spcFirstLastPara="1" wrap="square" lIns="0" tIns="0" rIns="0" bIns="0" anchor="t" anchorCtr="0">
            <a:noAutofit/>
          </a:bodyPr>
          <a:lstStyle>
            <a:lvl1pPr marL="457200" marR="0" lvl="0" indent="-411480" algn="l" rtl="0">
              <a:lnSpc>
                <a:spcPct val="100000"/>
              </a:lnSpc>
              <a:spcBef>
                <a:spcPts val="1000"/>
              </a:spcBef>
              <a:spcAft>
                <a:spcPts val="0"/>
              </a:spcAft>
              <a:buClr>
                <a:schemeClr val="dk1"/>
              </a:buClr>
              <a:buSzPts val="2880"/>
              <a:buFont typeface="Arial"/>
              <a:buChar char="•"/>
              <a:defRPr sz="3600" b="0" i="0" u="none" strike="noStrike" cap="none">
                <a:solidFill>
                  <a:schemeClr val="dk1"/>
                </a:solidFill>
                <a:latin typeface="Arial"/>
                <a:ea typeface="Arial"/>
                <a:cs typeface="Arial"/>
                <a:sym typeface="Arial"/>
              </a:defRPr>
            </a:lvl1pPr>
            <a:lvl2pPr marL="914400" marR="0" lvl="1" indent="-350519" algn="l" rtl="0">
              <a:lnSpc>
                <a:spcPct val="100000"/>
              </a:lnSpc>
              <a:spcBef>
                <a:spcPts val="0"/>
              </a:spcBef>
              <a:spcAft>
                <a:spcPts val="0"/>
              </a:spcAft>
              <a:buClr>
                <a:schemeClr val="dk1"/>
              </a:buClr>
              <a:buSzPts val="1920"/>
              <a:buFont typeface="Arial"/>
              <a:buChar char="•"/>
              <a:defRPr sz="2400" b="0" i="0" u="none" strike="noStrike" cap="none">
                <a:solidFill>
                  <a:schemeClr val="dk1"/>
                </a:solidFill>
                <a:latin typeface="Arial"/>
                <a:ea typeface="Arial"/>
                <a:cs typeface="Arial"/>
                <a:sym typeface="Arial"/>
              </a:defRPr>
            </a:lvl2pPr>
            <a:lvl3pPr marL="1371600" marR="0" lvl="2" indent="-320039" algn="l" rtl="0">
              <a:lnSpc>
                <a:spcPct val="100000"/>
              </a:lnSpc>
              <a:spcBef>
                <a:spcPts val="500"/>
              </a:spcBef>
              <a:spcAft>
                <a:spcPts val="0"/>
              </a:spcAft>
              <a:buClr>
                <a:schemeClr val="dk1"/>
              </a:buClr>
              <a:buSzPts val="1440"/>
              <a:buFont typeface="Arial"/>
              <a:buChar char="•"/>
              <a:defRPr sz="1800" b="0" i="0" u="none" strike="noStrike" cap="none">
                <a:solidFill>
                  <a:schemeClr val="dk1"/>
                </a:solidFill>
                <a:latin typeface="Arial"/>
                <a:ea typeface="Arial"/>
                <a:cs typeface="Arial"/>
                <a:sym typeface="Arial"/>
              </a:defRPr>
            </a:lvl3pPr>
            <a:lvl4pPr marL="1828800" marR="0" lvl="3" indent="-228600" algn="l" rtl="0">
              <a:lnSpc>
                <a:spcPct val="100000"/>
              </a:lnSpc>
              <a:spcBef>
                <a:spcPts val="500"/>
              </a:spcBef>
              <a:spcAft>
                <a:spcPts val="0"/>
              </a:spcAft>
              <a:buClr>
                <a:schemeClr val="dk1"/>
              </a:buClr>
              <a:buSzPts val="1440"/>
              <a:buFont typeface="Arial"/>
              <a:buNone/>
              <a:defRPr sz="1800" b="0" i="0" u="none" strike="noStrike" cap="none">
                <a:solidFill>
                  <a:schemeClr val="dk1"/>
                </a:solidFill>
                <a:latin typeface="Arial"/>
                <a:ea typeface="Arial"/>
                <a:cs typeface="Arial"/>
                <a:sym typeface="Arial"/>
              </a:defRPr>
            </a:lvl4pPr>
            <a:lvl5pPr marL="2286000" marR="0" lvl="4" indent="-320039" algn="l" rtl="0">
              <a:lnSpc>
                <a:spcPct val="100000"/>
              </a:lnSpc>
              <a:spcBef>
                <a:spcPts val="500"/>
              </a:spcBef>
              <a:spcAft>
                <a:spcPts val="0"/>
              </a:spcAft>
              <a:buClr>
                <a:schemeClr val="dk1"/>
              </a:buClr>
              <a:buSzPts val="144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1" descr="Page number"/>
          <p:cNvSpPr txBox="1">
            <a:spLocks noGrp="1"/>
          </p:cNvSpPr>
          <p:nvPr>
            <p:ph type="sldNum" idx="12"/>
          </p:nvPr>
        </p:nvSpPr>
        <p:spPr>
          <a:xfrm>
            <a:off x="11123111" y="6480000"/>
            <a:ext cx="769307" cy="269918"/>
          </a:xfrm>
          <a:prstGeom prst="rect">
            <a:avLst/>
          </a:prstGeom>
          <a:noFill/>
          <a:ln>
            <a:noFill/>
          </a:ln>
        </p:spPr>
        <p:txBody>
          <a:bodyPr spcFirstLastPara="1" wrap="square" lIns="0" tIns="0" rIns="0" bIns="0" anchor="t"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495151" y="6156000"/>
            <a:ext cx="1614000" cy="572700"/>
          </a:xfrm>
          <a:prstGeom prst="rect">
            <a:avLst/>
          </a:prstGeom>
          <a:noFill/>
          <a:ln>
            <a:noFill/>
          </a:ln>
        </p:spPr>
      </p:pic>
      <p:pic>
        <p:nvPicPr>
          <p:cNvPr id="16" name="Google Shape;16;p1"/>
          <p:cNvPicPr preferRelativeResize="0"/>
          <p:nvPr/>
        </p:nvPicPr>
        <p:blipFill>
          <a:blip r:embed="rId22" cstate="screen">
            <a:alphaModFix/>
            <a:extLst>
              <a:ext uri="{28A0092B-C50C-407E-A947-70E740481C1C}">
                <a14:useLocalDpi xmlns:a14="http://schemas.microsoft.com/office/drawing/2010/main"/>
              </a:ext>
            </a:extLst>
          </a:blip>
          <a:stretch>
            <a:fillRect/>
          </a:stretch>
        </p:blipFill>
        <p:spPr>
          <a:xfrm>
            <a:off x="8692100" y="6222938"/>
            <a:ext cx="1682949" cy="4388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igimap.edina.ac.uk/lida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emapr.github.io/LT-GEE/landtrendr.html"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iuu.xview.us/" TargetMode="External"/><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ataspace.copernicus.eu/brows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hyperlink" Target="https://emapr.github.io/LT-GEE/landtrendr.html" TargetMode="External"/><Relationship Id="rId3" Type="http://schemas.openxmlformats.org/officeDocument/2006/relationships/hyperlink" Target="https://appliedsciences.nasa.gov/sites/default/files/2022-11/Fundamentals_of_RS_Edited_SC.pdf" TargetMode="External"/><Relationship Id="rId7" Type="http://schemas.openxmlformats.org/officeDocument/2006/relationships/hyperlink" Target="https://gisgeography.com/obia-object-based-image-analysis-geobia/"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gis.unbc.ca/wp-content/uploads/2022/03/TimeSeries14march2comp.pdf" TargetMode="External"/><Relationship Id="rId5" Type="http://schemas.openxmlformats.org/officeDocument/2006/relationships/hyperlink" Target="https://ibis.geog.ubc.ca/courses/geob373/lectures/Handouts/lecture02.pdf" TargetMode="External"/><Relationship Id="rId4" Type="http://schemas.openxmlformats.org/officeDocument/2006/relationships/hyperlink" Target="https://www.earthdata.nasa.gov/"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body" idx="1"/>
          </p:nvPr>
        </p:nvSpPr>
        <p:spPr>
          <a:xfrm>
            <a:off x="360000" y="360000"/>
            <a:ext cx="6319200" cy="720000"/>
          </a:xfrm>
          <a:prstGeom prst="rect">
            <a:avLst/>
          </a:prstGeom>
        </p:spPr>
        <p:txBody>
          <a:bodyPr spcFirstLastPara="1" wrap="square" lIns="0" tIns="0" rIns="0" bIns="0" anchor="t" anchorCtr="0">
            <a:noAutofit/>
          </a:bodyPr>
          <a:lstStyle/>
          <a:p>
            <a:pPr marL="0" lvl="0" indent="0" algn="l" rtl="0">
              <a:lnSpc>
                <a:spcPct val="115000"/>
              </a:lnSpc>
              <a:spcBef>
                <a:spcPts val="600"/>
              </a:spcBef>
              <a:spcAft>
                <a:spcPts val="0"/>
              </a:spcAft>
              <a:buNone/>
            </a:pPr>
            <a:r>
              <a:rPr lang="en-US" sz="1800">
                <a:solidFill>
                  <a:schemeClr val="lt1"/>
                </a:solidFill>
              </a:rPr>
              <a:t>CEGE0096: Geospatial Programming</a:t>
            </a:r>
            <a:endParaRPr sz="1800">
              <a:solidFill>
                <a:schemeClr val="lt1"/>
              </a:solidFill>
            </a:endParaRPr>
          </a:p>
          <a:p>
            <a:pPr marL="0" lvl="0" indent="0" algn="l" rtl="0">
              <a:lnSpc>
                <a:spcPct val="115000"/>
              </a:lnSpc>
              <a:spcBef>
                <a:spcPts val="600"/>
              </a:spcBef>
              <a:spcAft>
                <a:spcPts val="0"/>
              </a:spcAft>
              <a:buNone/>
            </a:pPr>
            <a:r>
              <a:rPr lang="en-US" sz="1800">
                <a:solidFill>
                  <a:schemeClr val="lt1"/>
                </a:solidFill>
              </a:rPr>
              <a:t>Dr. Aldo Lipani · Ilya Ilyankou (first-year PhD student)</a:t>
            </a:r>
            <a:endParaRPr sz="1800">
              <a:solidFill>
                <a:schemeClr val="lt1"/>
              </a:solidFill>
            </a:endParaRPr>
          </a:p>
        </p:txBody>
      </p:sp>
      <p:sp>
        <p:nvSpPr>
          <p:cNvPr id="116" name="Google Shape;116;p20"/>
          <p:cNvSpPr txBox="1">
            <a:spLocks noGrp="1"/>
          </p:cNvSpPr>
          <p:nvPr>
            <p:ph type="title"/>
          </p:nvPr>
        </p:nvSpPr>
        <p:spPr>
          <a:xfrm>
            <a:off x="360000" y="3470479"/>
            <a:ext cx="108006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0"/>
              <a:t>Lecture 10:</a:t>
            </a:r>
            <a:endParaRPr b="0"/>
          </a:p>
          <a:p>
            <a:pPr marL="0" lvl="0" indent="0" algn="l" rtl="0">
              <a:spcBef>
                <a:spcPts val="0"/>
              </a:spcBef>
              <a:spcAft>
                <a:spcPts val="0"/>
              </a:spcAft>
              <a:buNone/>
            </a:pPr>
            <a:r>
              <a:rPr lang="en-US"/>
              <a:t>Remote Sensing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Visible light</a:t>
            </a:r>
            <a:endParaRPr/>
          </a:p>
          <a:p>
            <a:pPr marL="0" lvl="0" indent="0" algn="l" rtl="0">
              <a:spcBef>
                <a:spcPts val="0"/>
              </a:spcBef>
              <a:spcAft>
                <a:spcPts val="0"/>
              </a:spcAft>
              <a:buNone/>
            </a:pPr>
            <a:r>
              <a:rPr lang="en-US" sz="1800" b="0" i="1">
                <a:solidFill>
                  <a:srgbClr val="B7B7B7"/>
                </a:solidFill>
              </a:rPr>
              <a:t>Illustration: Wikimedia Commons</a:t>
            </a:r>
            <a:endParaRPr/>
          </a:p>
        </p:txBody>
      </p:sp>
      <p:pic>
        <p:nvPicPr>
          <p:cNvPr id="184" name="Google Shape;184;p29"/>
          <p:cNvPicPr preferRelativeResize="0"/>
          <p:nvPr/>
        </p:nvPicPr>
        <p:blipFill>
          <a:blip r:embed="rId3">
            <a:alphaModFix/>
          </a:blip>
          <a:stretch>
            <a:fillRect/>
          </a:stretch>
        </p:blipFill>
        <p:spPr>
          <a:xfrm>
            <a:off x="377225" y="1806749"/>
            <a:ext cx="8965554" cy="42852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Infrared radiation</a:t>
            </a:r>
            <a:endParaRPr/>
          </a:p>
        </p:txBody>
      </p:sp>
      <p:sp>
        <p:nvSpPr>
          <p:cNvPr id="191" name="Google Shape;191;p30"/>
          <p:cNvSpPr txBox="1">
            <a:spLocks noGrp="1"/>
          </p:cNvSpPr>
          <p:nvPr>
            <p:ph type="body" idx="1"/>
          </p:nvPr>
        </p:nvSpPr>
        <p:spPr>
          <a:xfrm>
            <a:off x="360000" y="2412000"/>
            <a:ext cx="5499000" cy="36000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Sits between microwaves and visible light at ~750 nanometers to 100 micrometers</a:t>
            </a:r>
            <a:br>
              <a:rPr lang="en-US"/>
            </a:br>
            <a:endParaRPr/>
          </a:p>
          <a:p>
            <a:pPr marL="457200" lvl="0" indent="-381000" algn="l" rtl="0">
              <a:spcBef>
                <a:spcPts val="0"/>
              </a:spcBef>
              <a:spcAft>
                <a:spcPts val="0"/>
              </a:spcAft>
              <a:buSzPts val="2400"/>
              <a:buChar char="●"/>
            </a:pPr>
            <a:r>
              <a:rPr lang="en-US"/>
              <a:t>Invisible to human eye but can be detected by satellite sensors</a:t>
            </a:r>
            <a:br>
              <a:rPr lang="en-US"/>
            </a:br>
            <a:endParaRPr/>
          </a:p>
          <a:p>
            <a:pPr marL="457200" lvl="0" indent="-381000" algn="l" rtl="0">
              <a:spcBef>
                <a:spcPts val="0"/>
              </a:spcBef>
              <a:spcAft>
                <a:spcPts val="0"/>
              </a:spcAft>
              <a:buSzPts val="2400"/>
              <a:buChar char="●"/>
            </a:pPr>
            <a:r>
              <a:rPr lang="en-US"/>
              <a:t>Emitted by warm objects, so widely used to detect land and sea surface temperatures, forest fires and other hot objects</a:t>
            </a:r>
            <a:endParaRPr/>
          </a:p>
        </p:txBody>
      </p:sp>
      <p:pic>
        <p:nvPicPr>
          <p:cNvPr id="192" name="Google Shape;192;p3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607725" y="1481149"/>
            <a:ext cx="5138891" cy="4285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Spectral Signatures</a:t>
            </a:r>
            <a:endParaRPr/>
          </a:p>
        </p:txBody>
      </p:sp>
      <p:sp>
        <p:nvSpPr>
          <p:cNvPr id="199" name="Google Shape;199;p31"/>
          <p:cNvSpPr txBox="1">
            <a:spLocks noGrp="1"/>
          </p:cNvSpPr>
          <p:nvPr>
            <p:ph type="body" idx="1"/>
          </p:nvPr>
        </p:nvSpPr>
        <p:spPr>
          <a:xfrm>
            <a:off x="360000" y="2412000"/>
            <a:ext cx="4574700" cy="50574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Different materials reflect and absorb different wavelengths of EM radiation</a:t>
            </a:r>
            <a:br>
              <a:rPr lang="en-US"/>
            </a:br>
            <a:endParaRPr/>
          </a:p>
          <a:p>
            <a:pPr marL="457200" lvl="0" indent="-381000" algn="l" rtl="0">
              <a:spcBef>
                <a:spcPts val="0"/>
              </a:spcBef>
              <a:spcAft>
                <a:spcPts val="0"/>
              </a:spcAft>
              <a:buSzPts val="2400"/>
              <a:buChar char="●"/>
            </a:pPr>
            <a:r>
              <a:rPr lang="en-US"/>
              <a:t>You can record and plot reflected wavelengths detected by a sensor to get a “spectral signature” to </a:t>
            </a:r>
            <a:r>
              <a:rPr lang="en-US" b="1"/>
              <a:t>identify the type of material it is reflected from</a:t>
            </a:r>
            <a:br>
              <a:rPr lang="en-US" b="1"/>
            </a:br>
            <a:endParaRPr b="1"/>
          </a:p>
          <a:p>
            <a:pPr marL="0" lvl="0" indent="0" algn="l" rtl="0">
              <a:spcBef>
                <a:spcPts val="1000"/>
              </a:spcBef>
              <a:spcAft>
                <a:spcPts val="0"/>
              </a:spcAft>
              <a:buNone/>
            </a:pPr>
            <a:r>
              <a:rPr lang="en-US" sz="1800" i="1">
                <a:solidFill>
                  <a:srgbClr val="B7B7B7"/>
                </a:solidFill>
              </a:rPr>
              <a:t>Illustration: NASA Applied Remote Sensing Training Program</a:t>
            </a:r>
            <a:endParaRPr sz="1800" i="1">
              <a:solidFill>
                <a:srgbClr val="B7B7B7"/>
              </a:solidFill>
            </a:endParaRPr>
          </a:p>
          <a:p>
            <a:pPr marL="0" lvl="0" indent="0" algn="l" rtl="0">
              <a:spcBef>
                <a:spcPts val="1000"/>
              </a:spcBef>
              <a:spcAft>
                <a:spcPts val="0"/>
              </a:spcAft>
              <a:buNone/>
            </a:pPr>
            <a:br>
              <a:rPr lang="en-US" b="1"/>
            </a:br>
            <a:endParaRPr b="1"/>
          </a:p>
          <a:p>
            <a:pPr marL="457200" lvl="0" indent="0" algn="l" rtl="0">
              <a:spcBef>
                <a:spcPts val="1000"/>
              </a:spcBef>
              <a:spcAft>
                <a:spcPts val="0"/>
              </a:spcAft>
              <a:buNone/>
            </a:pPr>
            <a:endParaRPr b="1"/>
          </a:p>
        </p:txBody>
      </p:sp>
      <p:pic>
        <p:nvPicPr>
          <p:cNvPr id="200" name="Google Shape;200;p3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169650" y="2059275"/>
            <a:ext cx="7022349" cy="403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Passive sensors</a:t>
            </a:r>
            <a:endParaRPr/>
          </a:p>
        </p:txBody>
      </p:sp>
      <p:sp>
        <p:nvSpPr>
          <p:cNvPr id="207" name="Google Shape;207;p32"/>
          <p:cNvSpPr txBox="1">
            <a:spLocks noGrp="1"/>
          </p:cNvSpPr>
          <p:nvPr>
            <p:ph type="body" idx="1"/>
          </p:nvPr>
        </p:nvSpPr>
        <p:spPr>
          <a:xfrm>
            <a:off x="360000" y="2412000"/>
            <a:ext cx="64830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200" b="1"/>
              <a:t>Passive</a:t>
            </a:r>
            <a:r>
              <a:rPr lang="en-US" sz="2200"/>
              <a:t> remote sensors measure radiant energy that is reflected by the atmosphere:</a:t>
            </a:r>
            <a:endParaRPr sz="2200"/>
          </a:p>
          <a:p>
            <a:pPr marL="457200" lvl="0" indent="-368300" algn="l" rtl="0">
              <a:spcBef>
                <a:spcPts val="1000"/>
              </a:spcBef>
              <a:spcAft>
                <a:spcPts val="0"/>
              </a:spcAft>
              <a:buSzPts val="2200"/>
              <a:buChar char="●"/>
            </a:pPr>
            <a:r>
              <a:rPr lang="en-US" sz="2200"/>
              <a:t>Normally operate in visible, infrared, thermal infrared, and microwave portions of the EM spectrum → usually cannot penetrate clouds</a:t>
            </a:r>
            <a:br>
              <a:rPr lang="en-US" sz="2200"/>
            </a:br>
            <a:endParaRPr sz="2200"/>
          </a:p>
          <a:p>
            <a:pPr marL="457200" lvl="0" indent="-368300" algn="l" rtl="0">
              <a:spcBef>
                <a:spcPts val="0"/>
              </a:spcBef>
              <a:spcAft>
                <a:spcPts val="0"/>
              </a:spcAft>
              <a:buSzPts val="2200"/>
              <a:buChar char="●"/>
            </a:pPr>
            <a:r>
              <a:rPr lang="en-US" sz="2200"/>
              <a:t>Used to measure land and sea surface temperature, vegetation properties, cloud and aerosol properties, and other physical attributes</a:t>
            </a:r>
            <a:br>
              <a:rPr lang="en-US" sz="2200"/>
            </a:br>
            <a:endParaRPr/>
          </a:p>
          <a:p>
            <a:pPr marL="0" lvl="0" indent="0" algn="l" rtl="0">
              <a:spcBef>
                <a:spcPts val="1000"/>
              </a:spcBef>
              <a:spcAft>
                <a:spcPts val="0"/>
              </a:spcAft>
              <a:buNone/>
            </a:pPr>
            <a:r>
              <a:rPr lang="en-US" sz="1800" i="1">
                <a:solidFill>
                  <a:srgbClr val="B7B7B7"/>
                </a:solidFill>
              </a:rPr>
              <a:t>Illustration: NASA Applied Remote Sensing Training Program</a:t>
            </a:r>
            <a:endParaRPr sz="1800" i="1">
              <a:solidFill>
                <a:srgbClr val="B7B7B7"/>
              </a:solidFill>
            </a:endParaRPr>
          </a:p>
        </p:txBody>
      </p:sp>
      <p:pic>
        <p:nvPicPr>
          <p:cNvPr id="208" name="Google Shape;208;p3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rot="900002">
            <a:off x="7250725" y="2552467"/>
            <a:ext cx="4607899" cy="24411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Active sensors</a:t>
            </a:r>
            <a:endParaRPr/>
          </a:p>
        </p:txBody>
      </p:sp>
      <p:sp>
        <p:nvSpPr>
          <p:cNvPr id="215" name="Google Shape;215;p33"/>
          <p:cNvSpPr txBox="1">
            <a:spLocks noGrp="1"/>
          </p:cNvSpPr>
          <p:nvPr>
            <p:ph type="body" idx="1"/>
          </p:nvPr>
        </p:nvSpPr>
        <p:spPr>
          <a:xfrm>
            <a:off x="360000" y="2412000"/>
            <a:ext cx="6990000" cy="43266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200" b="1"/>
              <a:t>Active</a:t>
            </a:r>
            <a:r>
              <a:rPr lang="en-US" sz="2200"/>
              <a:t> remote sensors provide their own energy source for illumination, typically in the microwave EM spectrum:</a:t>
            </a:r>
            <a:endParaRPr sz="2200"/>
          </a:p>
          <a:p>
            <a:pPr marL="457200" lvl="0" indent="-368300" algn="l" rtl="0">
              <a:spcBef>
                <a:spcPts val="1000"/>
              </a:spcBef>
              <a:spcAft>
                <a:spcPts val="0"/>
              </a:spcAft>
              <a:buSzPts val="2200"/>
              <a:buChar char="●"/>
            </a:pPr>
            <a:r>
              <a:rPr lang="en-US" sz="2200"/>
              <a:t>Able to penetrate through clouds as well as ‘see’ through the night</a:t>
            </a:r>
            <a:br>
              <a:rPr lang="en-US" sz="2200"/>
            </a:br>
            <a:endParaRPr sz="2200"/>
          </a:p>
          <a:p>
            <a:pPr marL="457200" lvl="0" indent="-368300" algn="l" rtl="0">
              <a:spcBef>
                <a:spcPts val="0"/>
              </a:spcBef>
              <a:spcAft>
                <a:spcPts val="0"/>
              </a:spcAft>
              <a:buSzPts val="2200"/>
              <a:buChar char="●"/>
            </a:pPr>
            <a:r>
              <a:rPr lang="en-US" sz="2200"/>
              <a:t>Useful to identify forest structure, precipitation and winds, sea surface topography, and ice</a:t>
            </a:r>
            <a:br>
              <a:rPr lang="en-US" sz="2200"/>
            </a:br>
            <a:endParaRPr sz="2200"/>
          </a:p>
          <a:p>
            <a:pPr marL="457200" lvl="0" indent="-381000" algn="l" rtl="0">
              <a:spcBef>
                <a:spcPts val="0"/>
              </a:spcBef>
              <a:spcAft>
                <a:spcPts val="0"/>
              </a:spcAft>
              <a:buSzPts val="2400"/>
              <a:buChar char="●"/>
            </a:pPr>
            <a:r>
              <a:rPr lang="en-US" sz="2200"/>
              <a:t>Examples: LiDAR, RADAR, Laser Altimeter</a:t>
            </a:r>
            <a:br>
              <a:rPr lang="en-US"/>
            </a:br>
            <a:endParaRPr/>
          </a:p>
          <a:p>
            <a:pPr marL="0" lvl="0" indent="0" algn="l" rtl="0">
              <a:spcBef>
                <a:spcPts val="1000"/>
              </a:spcBef>
              <a:spcAft>
                <a:spcPts val="0"/>
              </a:spcAft>
              <a:buNone/>
            </a:pPr>
            <a:r>
              <a:rPr lang="en-US" sz="1800" i="1">
                <a:solidFill>
                  <a:srgbClr val="B7B7B7"/>
                </a:solidFill>
              </a:rPr>
              <a:t>Illustration: NASA Applied Remote Sensing Training Program</a:t>
            </a:r>
            <a:endParaRPr sz="1800" i="1">
              <a:solidFill>
                <a:srgbClr val="B7B7B7"/>
              </a:solidFill>
            </a:endParaRPr>
          </a:p>
        </p:txBody>
      </p:sp>
      <p:pic>
        <p:nvPicPr>
          <p:cNvPr id="216" name="Google Shape;216;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rot="1365452">
            <a:off x="7672910" y="2453481"/>
            <a:ext cx="4183779" cy="24451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Multispectral sensors</a:t>
            </a:r>
            <a:endParaRPr/>
          </a:p>
        </p:txBody>
      </p:sp>
      <p:sp>
        <p:nvSpPr>
          <p:cNvPr id="223" name="Google Shape;223;p34"/>
          <p:cNvSpPr txBox="1">
            <a:spLocks noGrp="1"/>
          </p:cNvSpPr>
          <p:nvPr>
            <p:ph type="body" idx="1"/>
          </p:nvPr>
        </p:nvSpPr>
        <p:spPr>
          <a:xfrm>
            <a:off x="360000" y="2412000"/>
            <a:ext cx="6453300" cy="4326600"/>
          </a:xfrm>
          <a:prstGeom prst="rect">
            <a:avLst/>
          </a:prstGeom>
        </p:spPr>
        <p:txBody>
          <a:bodyPr spcFirstLastPara="1" wrap="square" lIns="0" tIns="0" rIns="0" bIns="0" anchor="t" anchorCtr="0">
            <a:noAutofit/>
          </a:bodyPr>
          <a:lstStyle/>
          <a:p>
            <a:pPr marL="457200" lvl="0" indent="-368300" algn="l" rtl="0">
              <a:spcBef>
                <a:spcPts val="1000"/>
              </a:spcBef>
              <a:spcAft>
                <a:spcPts val="0"/>
              </a:spcAft>
              <a:buSzPts val="2200"/>
              <a:buChar char="●"/>
            </a:pPr>
            <a:r>
              <a:rPr lang="en-US" sz="2200"/>
              <a:t>Sensors monitor wavelengths in bands</a:t>
            </a:r>
            <a:br>
              <a:rPr lang="en-US" sz="2200"/>
            </a:br>
            <a:endParaRPr sz="2200"/>
          </a:p>
          <a:p>
            <a:pPr marL="457200" lvl="0" indent="-368300" algn="l" rtl="0">
              <a:spcBef>
                <a:spcPts val="0"/>
              </a:spcBef>
              <a:spcAft>
                <a:spcPts val="0"/>
              </a:spcAft>
              <a:buSzPts val="2200"/>
              <a:buChar char="●"/>
            </a:pPr>
            <a:r>
              <a:rPr lang="en-US" sz="2200"/>
              <a:t>Typically, we call sensors </a:t>
            </a:r>
            <a:r>
              <a:rPr lang="en-US" sz="2200" b="1"/>
              <a:t>multispectral</a:t>
            </a:r>
            <a:r>
              <a:rPr lang="en-US" sz="2200"/>
              <a:t> if they can measure values in 3 to 10-15 bands</a:t>
            </a:r>
            <a:br>
              <a:rPr lang="en-US" sz="2200"/>
            </a:br>
            <a:endParaRPr sz="2200"/>
          </a:p>
          <a:p>
            <a:pPr marL="457200" lvl="0" indent="-368300" algn="l" rtl="0">
              <a:spcBef>
                <a:spcPts val="0"/>
              </a:spcBef>
              <a:spcAft>
                <a:spcPts val="0"/>
              </a:spcAft>
              <a:buSzPts val="2200"/>
              <a:buChar char="●"/>
            </a:pPr>
            <a:r>
              <a:rPr lang="en-US" sz="2200" b="1"/>
              <a:t>Hyperspectral</a:t>
            </a:r>
            <a:r>
              <a:rPr lang="en-US" sz="2200"/>
              <a:t> sensors are those that can observe 100s or 1000s of (narrower) bands. They have very high </a:t>
            </a:r>
            <a:r>
              <a:rPr lang="en-US" sz="2200" i="1"/>
              <a:t>spectral resolution</a:t>
            </a:r>
            <a:br>
              <a:rPr lang="en-US" sz="2200" i="1"/>
            </a:br>
            <a:endParaRPr sz="2200" i="1"/>
          </a:p>
          <a:p>
            <a:pPr marL="457200" lvl="0" indent="-381000" algn="l" rtl="0">
              <a:spcBef>
                <a:spcPts val="0"/>
              </a:spcBef>
              <a:spcAft>
                <a:spcPts val="0"/>
              </a:spcAft>
              <a:buSzPts val="2400"/>
              <a:buChar char="●"/>
            </a:pPr>
            <a:r>
              <a:rPr lang="en-US" sz="2200"/>
              <a:t>Sentinel-2 (pictured) MultiSpectral Instrument samples 13 spectral bands at different </a:t>
            </a:r>
            <a:r>
              <a:rPr lang="en-US" sz="2200" i="1"/>
              <a:t>spatial</a:t>
            </a:r>
            <a:r>
              <a:rPr lang="en-US" sz="2200"/>
              <a:t> resolutions (4 at 10m, 6 at 20m, 3 at 60m)</a:t>
            </a:r>
            <a:br>
              <a:rPr lang="en-US"/>
            </a:br>
            <a:endParaRPr/>
          </a:p>
          <a:p>
            <a:pPr marL="0" lvl="0" indent="0" algn="l" rtl="0">
              <a:spcBef>
                <a:spcPts val="1000"/>
              </a:spcBef>
              <a:spcAft>
                <a:spcPts val="0"/>
              </a:spcAft>
              <a:buNone/>
            </a:pPr>
            <a:r>
              <a:rPr lang="en-US" sz="1800" i="1">
                <a:solidFill>
                  <a:srgbClr val="B7B7B7"/>
                </a:solidFill>
              </a:rPr>
              <a:t>Image: European Space Agency</a:t>
            </a:r>
            <a:endParaRPr sz="1800" i="1">
              <a:solidFill>
                <a:srgbClr val="B7B7B7"/>
              </a:solidFill>
            </a:endParaRPr>
          </a:p>
        </p:txBody>
      </p:sp>
      <p:pic>
        <p:nvPicPr>
          <p:cNvPr id="224" name="Google Shape;224;p34"/>
          <p:cNvPicPr preferRelativeResize="0"/>
          <p:nvPr/>
        </p:nvPicPr>
        <p:blipFill>
          <a:blip r:embed="rId3">
            <a:alphaModFix/>
          </a:blip>
          <a:stretch>
            <a:fillRect/>
          </a:stretch>
        </p:blipFill>
        <p:spPr>
          <a:xfrm>
            <a:off x="7350000" y="2411999"/>
            <a:ext cx="4537200" cy="25559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360000" y="900000"/>
            <a:ext cx="109791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600"/>
              <a:t>When added, Red, Green, and Blue wavelengths produce an image our eye is accustomed to</a:t>
            </a:r>
            <a:endParaRPr sz="3600"/>
          </a:p>
        </p:txBody>
      </p:sp>
      <p:sp>
        <p:nvSpPr>
          <p:cNvPr id="231" name="Google Shape;231;p35"/>
          <p:cNvSpPr txBox="1">
            <a:spLocks noGrp="1"/>
          </p:cNvSpPr>
          <p:nvPr>
            <p:ph type="body" idx="2"/>
          </p:nvPr>
        </p:nvSpPr>
        <p:spPr>
          <a:xfrm>
            <a:off x="8498850" y="2412000"/>
            <a:ext cx="36933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1800" i="1">
                <a:solidFill>
                  <a:srgbClr val="B7B7B7"/>
                </a:solidFill>
              </a:rPr>
              <a:t>Illustration: Colin Williams, NEON</a:t>
            </a:r>
            <a:endParaRPr sz="1800" i="1">
              <a:solidFill>
                <a:srgbClr val="B7B7B7"/>
              </a:solidFill>
            </a:endParaRPr>
          </a:p>
        </p:txBody>
      </p:sp>
      <p:pic>
        <p:nvPicPr>
          <p:cNvPr id="232" name="Google Shape;232;p3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0000" y="2129575"/>
            <a:ext cx="8138850" cy="450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6"/>
          <p:cNvSpPr txBox="1">
            <a:spLocks noGrp="1"/>
          </p:cNvSpPr>
          <p:nvPr>
            <p:ph type="title"/>
          </p:nvPr>
        </p:nvSpPr>
        <p:spPr>
          <a:xfrm>
            <a:off x="360000" y="900000"/>
            <a:ext cx="9435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Radar and Synthetic Aperture Radar (SAR) sensors</a:t>
            </a:r>
            <a:endParaRPr/>
          </a:p>
        </p:txBody>
      </p:sp>
      <p:sp>
        <p:nvSpPr>
          <p:cNvPr id="239" name="Google Shape;239;p36"/>
          <p:cNvSpPr txBox="1">
            <a:spLocks noGrp="1"/>
          </p:cNvSpPr>
          <p:nvPr>
            <p:ph type="body" idx="1"/>
          </p:nvPr>
        </p:nvSpPr>
        <p:spPr>
          <a:xfrm>
            <a:off x="360000" y="2412000"/>
            <a:ext cx="6453300" cy="4326600"/>
          </a:xfrm>
          <a:prstGeom prst="rect">
            <a:avLst/>
          </a:prstGeom>
        </p:spPr>
        <p:txBody>
          <a:bodyPr spcFirstLastPara="1" wrap="square" lIns="0" tIns="0" rIns="0" bIns="0" anchor="t" anchorCtr="0">
            <a:noAutofit/>
          </a:bodyPr>
          <a:lstStyle/>
          <a:p>
            <a:pPr marL="457200" lvl="0" indent="-368300" algn="l" rtl="0">
              <a:spcBef>
                <a:spcPts val="1000"/>
              </a:spcBef>
              <a:spcAft>
                <a:spcPts val="0"/>
              </a:spcAft>
              <a:buSzPts val="2200"/>
              <a:buChar char="●"/>
            </a:pPr>
            <a:r>
              <a:rPr lang="en-US" sz="2200"/>
              <a:t>Radar sensors are </a:t>
            </a:r>
            <a:r>
              <a:rPr lang="en-US" sz="2200" b="1" i="1"/>
              <a:t>active</a:t>
            </a:r>
            <a:r>
              <a:rPr lang="en-US" sz="2200"/>
              <a:t> sensors that use longer wavelengths (centimeter to meter scale)</a:t>
            </a:r>
            <a:br>
              <a:rPr lang="en-US" sz="2200"/>
            </a:br>
            <a:endParaRPr sz="2200"/>
          </a:p>
          <a:p>
            <a:pPr marL="457200" lvl="0" indent="-381000" algn="l" rtl="0">
              <a:spcBef>
                <a:spcPts val="0"/>
              </a:spcBef>
              <a:spcAft>
                <a:spcPts val="0"/>
              </a:spcAft>
              <a:buSzPts val="2400"/>
              <a:buChar char="●"/>
            </a:pPr>
            <a:r>
              <a:rPr lang="en-US" sz="2200"/>
              <a:t>Can “see” through the clouds unlike optical sensors. The longer the wavelengths, the better the object penetration</a:t>
            </a:r>
            <a:br>
              <a:rPr lang="en-US" sz="2200"/>
            </a:br>
            <a:endParaRPr sz="2200"/>
          </a:p>
          <a:p>
            <a:pPr marL="457200" lvl="0" indent="-381000" algn="l" rtl="0">
              <a:spcBef>
                <a:spcPts val="0"/>
              </a:spcBef>
              <a:spcAft>
                <a:spcPts val="0"/>
              </a:spcAft>
              <a:buSzPts val="2400"/>
              <a:buChar char="●"/>
            </a:pPr>
            <a:r>
              <a:rPr lang="en-US" sz="2200"/>
              <a:t>Sentinel-1A is the first satellite to provide free SAR imagery in 2014</a:t>
            </a:r>
            <a:br>
              <a:rPr lang="en-US"/>
            </a:br>
            <a:endParaRPr sz="1800" i="1">
              <a:solidFill>
                <a:srgbClr val="B7B7B7"/>
              </a:solidFill>
            </a:endParaRPr>
          </a:p>
          <a:p>
            <a:pPr marL="0" lvl="0" indent="0" algn="l" rtl="0">
              <a:spcBef>
                <a:spcPts val="1000"/>
              </a:spcBef>
              <a:spcAft>
                <a:spcPts val="0"/>
              </a:spcAft>
              <a:buNone/>
            </a:pPr>
            <a:endParaRPr sz="1800" i="1">
              <a:solidFill>
                <a:srgbClr val="B7B7B7"/>
              </a:solidFill>
            </a:endParaRPr>
          </a:p>
          <a:p>
            <a:pPr marL="0" lvl="0" indent="0" algn="l" rtl="0">
              <a:spcBef>
                <a:spcPts val="1000"/>
              </a:spcBef>
              <a:spcAft>
                <a:spcPts val="0"/>
              </a:spcAft>
              <a:buNone/>
            </a:pPr>
            <a:r>
              <a:rPr lang="en-US" sz="1800" i="1">
                <a:solidFill>
                  <a:srgbClr val="B7B7B7"/>
                </a:solidFill>
              </a:rPr>
              <a:t>SAR imagery of Cleveland, Ohio by Umbra</a:t>
            </a:r>
            <a:endParaRPr sz="1800" i="1">
              <a:solidFill>
                <a:srgbClr val="B7B7B7"/>
              </a:solidFill>
            </a:endParaRPr>
          </a:p>
        </p:txBody>
      </p:sp>
      <p:pic>
        <p:nvPicPr>
          <p:cNvPr id="240" name="Google Shape;240;p3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615300" y="1774125"/>
            <a:ext cx="4326602" cy="43265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LiDAR sensors</a:t>
            </a:r>
            <a:endParaRPr/>
          </a:p>
        </p:txBody>
      </p:sp>
      <p:sp>
        <p:nvSpPr>
          <p:cNvPr id="247" name="Google Shape;247;p37"/>
          <p:cNvSpPr txBox="1">
            <a:spLocks noGrp="1"/>
          </p:cNvSpPr>
          <p:nvPr>
            <p:ph type="body" idx="1"/>
          </p:nvPr>
        </p:nvSpPr>
        <p:spPr>
          <a:xfrm>
            <a:off x="360000" y="2412000"/>
            <a:ext cx="5618400" cy="41478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“Light detection and ranging”</a:t>
            </a:r>
            <a:br>
              <a:rPr lang="en-US"/>
            </a:br>
            <a:endParaRPr/>
          </a:p>
          <a:p>
            <a:pPr marL="457200" lvl="0" indent="-381000" algn="l" rtl="0">
              <a:spcBef>
                <a:spcPts val="0"/>
              </a:spcBef>
              <a:spcAft>
                <a:spcPts val="0"/>
              </a:spcAft>
              <a:buSzPts val="2400"/>
              <a:buChar char="●"/>
            </a:pPr>
            <a:r>
              <a:rPr lang="en-US"/>
              <a:t>Targets objects with a laser and records how long it takes for the light to return (</a:t>
            </a:r>
            <a:r>
              <a:rPr lang="en-US" b="1" i="1"/>
              <a:t>active</a:t>
            </a:r>
            <a:r>
              <a:rPr lang="en-US"/>
              <a:t> sensors)</a:t>
            </a:r>
            <a:br>
              <a:rPr lang="en-US"/>
            </a:br>
            <a:endParaRPr/>
          </a:p>
          <a:p>
            <a:pPr marL="457200" lvl="0" indent="-381000" algn="l" rtl="0">
              <a:spcBef>
                <a:spcPts val="0"/>
              </a:spcBef>
              <a:spcAft>
                <a:spcPts val="0"/>
              </a:spcAft>
              <a:buSzPts val="2400"/>
              <a:buChar char="●"/>
            </a:pPr>
            <a:r>
              <a:rPr lang="en-US"/>
              <a:t>Usually installed on drones or planes</a:t>
            </a:r>
            <a:br>
              <a:rPr lang="en-US"/>
            </a:br>
            <a:endParaRPr/>
          </a:p>
          <a:p>
            <a:pPr marL="457200" lvl="0" indent="-381000" algn="l" rtl="0">
              <a:spcBef>
                <a:spcPts val="0"/>
              </a:spcBef>
              <a:spcAft>
                <a:spcPts val="0"/>
              </a:spcAft>
              <a:buSzPts val="2400"/>
              <a:buChar char="●"/>
            </a:pPr>
            <a:r>
              <a:rPr lang="en-US"/>
              <a:t>UK has produced 1m resolution LIDAR imagery for all of England - see </a:t>
            </a:r>
            <a:r>
              <a:rPr lang="en-US" u="sng">
                <a:solidFill>
                  <a:schemeClr val="hlink"/>
                </a:solidFill>
                <a:hlinkClick r:id="rId3"/>
              </a:rPr>
              <a:t>https://digimap.edina.ac.uk/lidar</a:t>
            </a:r>
            <a:r>
              <a:rPr lang="en-US"/>
              <a:t> </a:t>
            </a:r>
            <a:endParaRPr/>
          </a:p>
        </p:txBody>
      </p:sp>
      <p:pic>
        <p:nvPicPr>
          <p:cNvPr id="248" name="Google Shape;248;p3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414050" y="2141711"/>
            <a:ext cx="5777949" cy="38865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360000" y="3470479"/>
            <a:ext cx="108006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Data Acquisition and Platforms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body" idx="1"/>
          </p:nvPr>
        </p:nvSpPr>
        <p:spPr>
          <a:xfrm>
            <a:off x="360000" y="2412000"/>
            <a:ext cx="104391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3600"/>
              <a:t>The science of </a:t>
            </a:r>
            <a:r>
              <a:rPr lang="en-US" sz="3600" b="1"/>
              <a:t>obtaining information</a:t>
            </a:r>
            <a:r>
              <a:rPr lang="en-US" sz="3600"/>
              <a:t> about objects or areas </a:t>
            </a:r>
            <a:r>
              <a:rPr lang="en-US" sz="3600" b="1"/>
              <a:t>from a distance</a:t>
            </a:r>
            <a:r>
              <a:rPr lang="en-US" sz="3600"/>
              <a:t>, typically from aircraft or satellites</a:t>
            </a:r>
            <a:endParaRPr sz="3600"/>
          </a:p>
        </p:txBody>
      </p:sp>
      <p:sp>
        <p:nvSpPr>
          <p:cNvPr id="123" name="Google Shape;123;p21"/>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What is Remote Sensing?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txBox="1">
            <a:spLocks noGrp="1"/>
          </p:cNvSpPr>
          <p:nvPr>
            <p:ph type="body" idx="1"/>
          </p:nvPr>
        </p:nvSpPr>
        <p:spPr>
          <a:xfrm>
            <a:off x="360000" y="2412000"/>
            <a:ext cx="7034700" cy="4222500"/>
          </a:xfrm>
          <a:prstGeom prst="rect">
            <a:avLst/>
          </a:prstGeom>
        </p:spPr>
        <p:txBody>
          <a:bodyPr spcFirstLastPara="1" wrap="square" lIns="0" tIns="0" rIns="0" bIns="0" anchor="t" anchorCtr="0">
            <a:noAutofit/>
          </a:bodyPr>
          <a:lstStyle/>
          <a:p>
            <a:pPr marL="457200" lvl="0" indent="-350520" algn="l" rtl="0">
              <a:spcBef>
                <a:spcPts val="1000"/>
              </a:spcBef>
              <a:spcAft>
                <a:spcPts val="0"/>
              </a:spcAft>
              <a:buSzPts val="1920"/>
              <a:buChar char="●"/>
            </a:pPr>
            <a:r>
              <a:rPr lang="en-US"/>
              <a:t>Satellite flies above the equator at height of ~36,000km and follows the Earth’s rotation</a:t>
            </a:r>
            <a:br>
              <a:rPr lang="en-US"/>
            </a:br>
            <a:endParaRPr/>
          </a:p>
          <a:p>
            <a:pPr marL="457200" lvl="0" indent="-350520" algn="l" rtl="0">
              <a:spcBef>
                <a:spcPts val="0"/>
              </a:spcBef>
              <a:spcAft>
                <a:spcPts val="0"/>
              </a:spcAft>
              <a:buSzPts val="1920"/>
              <a:buChar char="●"/>
            </a:pPr>
            <a:r>
              <a:rPr lang="en-US"/>
              <a:t>Multiple daily observations</a:t>
            </a:r>
            <a:br>
              <a:rPr lang="en-US"/>
            </a:br>
            <a:endParaRPr/>
          </a:p>
          <a:p>
            <a:pPr marL="457200" lvl="0" indent="-350520" algn="l" rtl="0">
              <a:spcBef>
                <a:spcPts val="0"/>
              </a:spcBef>
              <a:spcAft>
                <a:spcPts val="0"/>
              </a:spcAft>
              <a:buSzPts val="1920"/>
              <a:buChar char="●"/>
            </a:pPr>
            <a:r>
              <a:rPr lang="en-US"/>
              <a:t>Limited spatial coverage (always the same observation area)</a:t>
            </a:r>
            <a:br>
              <a:rPr lang="en-US"/>
            </a:br>
            <a:endParaRPr/>
          </a:p>
          <a:p>
            <a:pPr marL="457200" lvl="0" indent="-350520" algn="l" rtl="0">
              <a:spcBef>
                <a:spcPts val="0"/>
              </a:spcBef>
              <a:spcAft>
                <a:spcPts val="0"/>
              </a:spcAft>
              <a:buSzPts val="1920"/>
              <a:buChar char="●"/>
            </a:pPr>
            <a:r>
              <a:rPr lang="en-US"/>
              <a:t>Typically communications and weather satellites</a:t>
            </a:r>
            <a:br>
              <a:rPr lang="en-US"/>
            </a:br>
            <a:br>
              <a:rPr lang="en-US"/>
            </a:br>
            <a:endParaRPr/>
          </a:p>
        </p:txBody>
      </p:sp>
      <p:sp>
        <p:nvSpPr>
          <p:cNvPr id="261" name="Google Shape;261;p39"/>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Satellites - Geostationary Orbit</a:t>
            </a:r>
            <a:endParaRPr/>
          </a:p>
        </p:txBody>
      </p:sp>
      <p:pic>
        <p:nvPicPr>
          <p:cNvPr id="262" name="Google Shape;262;p39"/>
          <p:cNvPicPr preferRelativeResize="0"/>
          <p:nvPr/>
        </p:nvPicPr>
        <p:blipFill>
          <a:blip r:embed="rId3">
            <a:alphaModFix/>
          </a:blip>
          <a:stretch>
            <a:fillRect/>
          </a:stretch>
        </p:blipFill>
        <p:spPr>
          <a:xfrm>
            <a:off x="8526974" y="2267999"/>
            <a:ext cx="3351150" cy="3351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0"/>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Satellites - Polar Orbit</a:t>
            </a:r>
            <a:endParaRPr/>
          </a:p>
        </p:txBody>
      </p:sp>
      <p:sp>
        <p:nvSpPr>
          <p:cNvPr id="269" name="Google Shape;269;p40"/>
          <p:cNvSpPr txBox="1">
            <a:spLocks noGrp="1"/>
          </p:cNvSpPr>
          <p:nvPr>
            <p:ph type="body" idx="1"/>
          </p:nvPr>
        </p:nvSpPr>
        <p:spPr>
          <a:xfrm>
            <a:off x="360000" y="2412000"/>
            <a:ext cx="7168800" cy="4118100"/>
          </a:xfrm>
          <a:prstGeom prst="rect">
            <a:avLst/>
          </a:prstGeom>
        </p:spPr>
        <p:txBody>
          <a:bodyPr spcFirstLastPara="1" wrap="square" lIns="0" tIns="0" rIns="0" bIns="0" anchor="t" anchorCtr="0">
            <a:noAutofit/>
          </a:bodyPr>
          <a:lstStyle/>
          <a:p>
            <a:pPr marL="457200" lvl="0" indent="-337820" algn="l" rtl="0">
              <a:spcBef>
                <a:spcPts val="1000"/>
              </a:spcBef>
              <a:spcAft>
                <a:spcPts val="0"/>
              </a:spcAft>
              <a:buSzPts val="1720"/>
              <a:buChar char="●"/>
            </a:pPr>
            <a:r>
              <a:rPr lang="en-US" sz="2200"/>
              <a:t>Satellites pass above or nearly above both poles</a:t>
            </a:r>
            <a:br>
              <a:rPr lang="en-US" sz="2200"/>
            </a:br>
            <a:endParaRPr sz="2200"/>
          </a:p>
          <a:p>
            <a:pPr marL="457200" lvl="0" indent="-337820" algn="l" rtl="0">
              <a:spcBef>
                <a:spcPts val="0"/>
              </a:spcBef>
              <a:spcAft>
                <a:spcPts val="0"/>
              </a:spcAft>
              <a:buSzPts val="1720"/>
              <a:buChar char="●"/>
            </a:pPr>
            <a:r>
              <a:rPr lang="en-US" sz="2200"/>
              <a:t>Orbit is often </a:t>
            </a:r>
            <a:r>
              <a:rPr lang="en-US" sz="2200" b="1"/>
              <a:t>Sun-Synchronous (SSO)</a:t>
            </a:r>
            <a:r>
              <a:rPr lang="en-US" sz="2200"/>
              <a:t>, meaning satellites pass same spot at same time of day (e.g. London at 2pm)</a:t>
            </a:r>
            <a:br>
              <a:rPr lang="en-US" sz="2200"/>
            </a:br>
            <a:endParaRPr sz="2200"/>
          </a:p>
          <a:p>
            <a:pPr marL="457200" lvl="0" indent="-337820" algn="l" rtl="0">
              <a:spcBef>
                <a:spcPts val="0"/>
              </a:spcBef>
              <a:spcAft>
                <a:spcPts val="0"/>
              </a:spcAft>
              <a:buSzPts val="1720"/>
              <a:buChar char="●"/>
            </a:pPr>
            <a:r>
              <a:rPr lang="en-US" sz="2200"/>
              <a:t>Typically fly at 700-800 km with orbital period of ~100 minutes producing global coverage in 1-30 days depending on how wide the observed path is</a:t>
            </a:r>
            <a:br>
              <a:rPr lang="en-US" sz="2200"/>
            </a:br>
            <a:endParaRPr sz="2200"/>
          </a:p>
          <a:p>
            <a:pPr marL="457200" lvl="0" indent="-337820" algn="l" rtl="0">
              <a:spcBef>
                <a:spcPts val="0"/>
              </a:spcBef>
              <a:spcAft>
                <a:spcPts val="0"/>
              </a:spcAft>
              <a:buSzPts val="1720"/>
              <a:buChar char="●"/>
            </a:pPr>
            <a:r>
              <a:rPr lang="en-US" sz="2200"/>
              <a:t>Applications in Earth mapping, reconnaissance (“spying”), sometimes weather</a:t>
            </a:r>
            <a:endParaRPr sz="2200"/>
          </a:p>
        </p:txBody>
      </p:sp>
      <p:pic>
        <p:nvPicPr>
          <p:cNvPr id="270" name="Google Shape;270;p4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289200" y="1809149"/>
            <a:ext cx="3761999" cy="39924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Aerial remote sensing</a:t>
            </a:r>
            <a:endParaRPr/>
          </a:p>
        </p:txBody>
      </p:sp>
      <p:sp>
        <p:nvSpPr>
          <p:cNvPr id="277" name="Google Shape;277;p41"/>
          <p:cNvSpPr txBox="1">
            <a:spLocks noGrp="1"/>
          </p:cNvSpPr>
          <p:nvPr>
            <p:ph type="body" idx="1"/>
          </p:nvPr>
        </p:nvSpPr>
        <p:spPr>
          <a:xfrm>
            <a:off x="360000" y="2412000"/>
            <a:ext cx="6930300" cy="37155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During WWI, Germans were flying pigeons with attached mini cameras! (pictured)</a:t>
            </a:r>
            <a:br>
              <a:rPr lang="en-US"/>
            </a:br>
            <a:endParaRPr/>
          </a:p>
          <a:p>
            <a:pPr marL="457200" lvl="0" indent="-381000" algn="l" rtl="0">
              <a:spcBef>
                <a:spcPts val="0"/>
              </a:spcBef>
              <a:spcAft>
                <a:spcPts val="0"/>
              </a:spcAft>
              <a:buSzPts val="2400"/>
              <a:buChar char="●"/>
            </a:pPr>
            <a:r>
              <a:rPr lang="en-US"/>
              <a:t>Today done using unmanned aerial vehicles (UAVs, or drones) and planes with attached sensors, such as cameras or LiDAR</a:t>
            </a:r>
            <a:br>
              <a:rPr lang="en-US"/>
            </a:br>
            <a:endParaRPr/>
          </a:p>
          <a:p>
            <a:pPr marL="457200" lvl="0" indent="-381000" algn="l" rtl="0">
              <a:spcBef>
                <a:spcPts val="0"/>
              </a:spcBef>
              <a:spcAft>
                <a:spcPts val="0"/>
              </a:spcAft>
              <a:buSzPts val="2400"/>
              <a:buChar char="●"/>
            </a:pPr>
            <a:r>
              <a:rPr lang="en-US"/>
              <a:t>For example, Historic England uses aerial photography to monitor the condition of heritage assets (both natural and man-made)</a:t>
            </a:r>
            <a:endParaRPr/>
          </a:p>
        </p:txBody>
      </p:sp>
      <p:pic>
        <p:nvPicPr>
          <p:cNvPr id="278" name="Google Shape;278;p41"/>
          <p:cNvPicPr preferRelativeResize="0"/>
          <p:nvPr/>
        </p:nvPicPr>
        <p:blipFill>
          <a:blip r:embed="rId3">
            <a:alphaModFix/>
          </a:blip>
          <a:stretch>
            <a:fillRect/>
          </a:stretch>
        </p:blipFill>
        <p:spPr>
          <a:xfrm>
            <a:off x="7770675" y="1562799"/>
            <a:ext cx="4285201" cy="4285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Ground-based stations</a:t>
            </a:r>
            <a:endParaRPr/>
          </a:p>
        </p:txBody>
      </p:sp>
      <p:sp>
        <p:nvSpPr>
          <p:cNvPr id="285" name="Google Shape;285;p42"/>
          <p:cNvSpPr txBox="1">
            <a:spLocks noGrp="1"/>
          </p:cNvSpPr>
          <p:nvPr>
            <p:ph type="body" idx="1"/>
          </p:nvPr>
        </p:nvSpPr>
        <p:spPr>
          <a:xfrm>
            <a:off x="360000" y="2412000"/>
            <a:ext cx="7094400" cy="41775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Cameras, ground vehicles, towers, cranes, buoys, boats… (Anything you can attach a sensor to)</a:t>
            </a:r>
            <a:br>
              <a:rPr lang="en-US"/>
            </a:br>
            <a:endParaRPr/>
          </a:p>
          <a:p>
            <a:pPr marL="457200" lvl="0" indent="-381000" algn="l" rtl="0">
              <a:spcBef>
                <a:spcPts val="0"/>
              </a:spcBef>
              <a:spcAft>
                <a:spcPts val="0"/>
              </a:spcAft>
              <a:buSzPts val="2400"/>
              <a:buChar char="●"/>
            </a:pPr>
            <a:r>
              <a:rPr lang="en-US"/>
              <a:t>Useful for frequent but local observations</a:t>
            </a:r>
            <a:br>
              <a:rPr lang="en-US"/>
            </a:br>
            <a:endParaRPr/>
          </a:p>
          <a:p>
            <a:pPr marL="457200" lvl="0" indent="-381000" algn="l" rtl="0">
              <a:spcBef>
                <a:spcPts val="0"/>
              </a:spcBef>
              <a:spcAft>
                <a:spcPts val="0"/>
              </a:spcAft>
              <a:buSzPts val="2400"/>
              <a:buChar char="●"/>
            </a:pPr>
            <a:r>
              <a:rPr lang="en-US"/>
              <a:t>Provide high resolution at small cost</a:t>
            </a:r>
            <a:endParaRPr/>
          </a:p>
          <a:p>
            <a:pPr marL="0" lvl="0" indent="0" algn="l" rtl="0">
              <a:spcBef>
                <a:spcPts val="1000"/>
              </a:spcBef>
              <a:spcAft>
                <a:spcPts val="0"/>
              </a:spcAft>
              <a:buNone/>
            </a:pPr>
            <a:endParaRPr/>
          </a:p>
          <a:p>
            <a:pPr marL="0" lvl="0" indent="0" algn="l" rtl="0">
              <a:spcBef>
                <a:spcPts val="1000"/>
              </a:spcBef>
              <a:spcAft>
                <a:spcPts val="0"/>
              </a:spcAft>
              <a:buNone/>
            </a:pPr>
            <a:r>
              <a:rPr lang="en-US" sz="1800" i="1">
                <a:solidFill>
                  <a:srgbClr val="B7B7B7"/>
                </a:solidFill>
              </a:rPr>
              <a:t>Pictured is the weather radar OU-PRIME</a:t>
            </a:r>
            <a:br>
              <a:rPr lang="en-US" sz="1800" i="1">
                <a:solidFill>
                  <a:srgbClr val="B7B7B7"/>
                </a:solidFill>
              </a:rPr>
            </a:br>
            <a:r>
              <a:rPr lang="en-US" sz="1800" i="1">
                <a:solidFill>
                  <a:srgbClr val="B7B7B7"/>
                </a:solidFill>
              </a:rPr>
              <a:t>at the University of Oklahoma</a:t>
            </a:r>
            <a:endParaRPr sz="1800" i="1">
              <a:solidFill>
                <a:srgbClr val="B7B7B7"/>
              </a:solidFill>
            </a:endParaRPr>
          </a:p>
        </p:txBody>
      </p:sp>
      <p:pic>
        <p:nvPicPr>
          <p:cNvPr id="286" name="Google Shape;286;p42"/>
          <p:cNvPicPr preferRelativeResize="0"/>
          <p:nvPr/>
        </p:nvPicPr>
        <p:blipFill>
          <a:blip r:embed="rId3">
            <a:alphaModFix/>
          </a:blip>
          <a:stretch>
            <a:fillRect/>
          </a:stretch>
        </p:blipFill>
        <p:spPr>
          <a:xfrm>
            <a:off x="8173125" y="1510974"/>
            <a:ext cx="3463652" cy="42852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360000" y="3470479"/>
            <a:ext cx="108006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Remote Sensing in Data Science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4"/>
          <p:cNvSpPr txBox="1">
            <a:spLocks noGrp="1"/>
          </p:cNvSpPr>
          <p:nvPr>
            <p:ph type="body" idx="1"/>
          </p:nvPr>
        </p:nvSpPr>
        <p:spPr>
          <a:xfrm>
            <a:off x="360000" y="2412000"/>
            <a:ext cx="7884600" cy="41775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Typically, remote sensing data comes in raster files</a:t>
            </a:r>
            <a:br>
              <a:rPr lang="en-US"/>
            </a:br>
            <a:endParaRPr/>
          </a:p>
          <a:p>
            <a:pPr marL="457200" lvl="0" indent="-381000" algn="l" rtl="0">
              <a:spcBef>
                <a:spcPts val="0"/>
              </a:spcBef>
              <a:spcAft>
                <a:spcPts val="0"/>
              </a:spcAft>
              <a:buSzPts val="2400"/>
              <a:buChar char="●"/>
            </a:pPr>
            <a:r>
              <a:rPr lang="en-US"/>
              <a:t>Raster files represent a (usually) square grid that is “mapped” to a real-world area at a particular resolution (for example, 1 cell = 30x30m). Most popular file format is GeoTIFF</a:t>
            </a:r>
            <a:br>
              <a:rPr lang="en-US"/>
            </a:br>
            <a:endParaRPr/>
          </a:p>
          <a:p>
            <a:pPr marL="457200" lvl="0" indent="-381000" algn="l" rtl="0">
              <a:spcBef>
                <a:spcPts val="0"/>
              </a:spcBef>
              <a:spcAft>
                <a:spcPts val="0"/>
              </a:spcAft>
              <a:buSzPts val="2400"/>
              <a:buChar char="●"/>
            </a:pPr>
            <a:r>
              <a:rPr lang="en-US"/>
              <a:t>Each cell has 1 or more numeric values associated with it. Imagery from multispectral sensors may come in multiple files, one for each band</a:t>
            </a:r>
            <a:br>
              <a:rPr lang="en-US"/>
            </a:br>
            <a:endParaRPr/>
          </a:p>
          <a:p>
            <a:pPr marL="457200" lvl="0" indent="-381000" algn="l" rtl="0">
              <a:spcBef>
                <a:spcPts val="0"/>
              </a:spcBef>
              <a:spcAft>
                <a:spcPts val="0"/>
              </a:spcAft>
              <a:buSzPts val="2400"/>
              <a:buChar char="●"/>
            </a:pPr>
            <a:r>
              <a:rPr lang="en-US"/>
              <a:t>The higher the spatial resolution, the larger the file</a:t>
            </a:r>
            <a:endParaRPr/>
          </a:p>
        </p:txBody>
      </p:sp>
      <p:sp>
        <p:nvSpPr>
          <p:cNvPr id="299" name="Google Shape;299;p44"/>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Raster files</a:t>
            </a:r>
            <a:endParaRPr/>
          </a:p>
        </p:txBody>
      </p:sp>
      <p:pic>
        <p:nvPicPr>
          <p:cNvPr id="300" name="Google Shape;300;p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411900" y="1018974"/>
            <a:ext cx="3642600" cy="37077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5"/>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Spatial resolution example</a:t>
            </a:r>
            <a:endParaRPr/>
          </a:p>
          <a:p>
            <a:pPr marL="0" lvl="0" indent="0" algn="l" rtl="0">
              <a:spcBef>
                <a:spcPts val="0"/>
              </a:spcBef>
              <a:spcAft>
                <a:spcPts val="0"/>
              </a:spcAft>
              <a:buNone/>
            </a:pPr>
            <a:r>
              <a:rPr lang="en-US" sz="2100" b="0" i="1">
                <a:solidFill>
                  <a:srgbClr val="B7B7B7"/>
                </a:solidFill>
              </a:rPr>
              <a:t>Illustration: Colin Williams, NEON</a:t>
            </a:r>
            <a:endParaRPr sz="2100" b="0" i="1">
              <a:solidFill>
                <a:srgbClr val="B7B7B7"/>
              </a:solidFill>
            </a:endParaRPr>
          </a:p>
        </p:txBody>
      </p:sp>
      <p:pic>
        <p:nvPicPr>
          <p:cNvPr id="307" name="Google Shape;307;p45"/>
          <p:cNvPicPr preferRelativeResize="0"/>
          <p:nvPr/>
        </p:nvPicPr>
        <p:blipFill>
          <a:blip r:embed="rId3">
            <a:alphaModFix/>
          </a:blip>
          <a:stretch>
            <a:fillRect/>
          </a:stretch>
        </p:blipFill>
        <p:spPr>
          <a:xfrm>
            <a:off x="152400" y="2420399"/>
            <a:ext cx="10715625" cy="3657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6"/>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Using </a:t>
            </a:r>
            <a:r>
              <a:rPr lang="en-US">
                <a:latin typeface="Courier New"/>
                <a:ea typeface="Courier New"/>
                <a:cs typeface="Courier New"/>
                <a:sym typeface="Courier New"/>
              </a:rPr>
              <a:t>rasterio</a:t>
            </a:r>
            <a:r>
              <a:rPr lang="en-US"/>
              <a:t> to work with GeoTIFF files in Python</a:t>
            </a:r>
            <a:endParaRPr/>
          </a:p>
        </p:txBody>
      </p:sp>
      <p:sp>
        <p:nvSpPr>
          <p:cNvPr id="314" name="Google Shape;314;p46"/>
          <p:cNvSpPr txBox="1">
            <a:spLocks noGrp="1"/>
          </p:cNvSpPr>
          <p:nvPr>
            <p:ph type="body" idx="1"/>
          </p:nvPr>
        </p:nvSpPr>
        <p:spPr>
          <a:xfrm>
            <a:off x="360000" y="2412000"/>
            <a:ext cx="7168800" cy="4326600"/>
          </a:xfrm>
          <a:prstGeom prst="rect">
            <a:avLst/>
          </a:prstGeom>
        </p:spPr>
        <p:txBody>
          <a:bodyPr spcFirstLastPara="1" wrap="square" lIns="0" tIns="0" rIns="0" bIns="0" anchor="t" anchorCtr="0">
            <a:noAutofit/>
          </a:bodyPr>
          <a:lstStyle/>
          <a:p>
            <a:pPr marL="0" lvl="0" indent="0" algn="l" rtl="0">
              <a:spcBef>
                <a:spcPts val="1000"/>
              </a:spcBef>
              <a:spcAft>
                <a:spcPts val="0"/>
              </a:spcAft>
              <a:buClr>
                <a:schemeClr val="dk1"/>
              </a:buClr>
              <a:buSzPts val="1100"/>
              <a:buFont typeface="Arial"/>
              <a:buNone/>
            </a:pPr>
            <a:r>
              <a:rPr lang="en-US" sz="2100">
                <a:latin typeface="Courier New"/>
                <a:ea typeface="Courier New"/>
                <a:cs typeface="Courier New"/>
                <a:sym typeface="Courier New"/>
              </a:rPr>
              <a:t>import rasterio</a:t>
            </a:r>
            <a:endParaRPr sz="2100">
              <a:latin typeface="Courier New"/>
              <a:ea typeface="Courier New"/>
              <a:cs typeface="Courier New"/>
              <a:sym typeface="Courier New"/>
            </a:endParaRPr>
          </a:p>
          <a:p>
            <a:pPr marL="0" lvl="0" indent="0" algn="l" rtl="0">
              <a:spcBef>
                <a:spcPts val="1000"/>
              </a:spcBef>
              <a:spcAft>
                <a:spcPts val="0"/>
              </a:spcAft>
              <a:buNone/>
            </a:pPr>
            <a:endParaRPr sz="2100">
              <a:latin typeface="Courier New"/>
              <a:ea typeface="Courier New"/>
              <a:cs typeface="Courier New"/>
              <a:sym typeface="Courier New"/>
            </a:endParaRPr>
          </a:p>
          <a:p>
            <a:pPr marL="0" lvl="0" indent="0" algn="l" rtl="0">
              <a:spcBef>
                <a:spcPts val="1000"/>
              </a:spcBef>
              <a:spcAft>
                <a:spcPts val="0"/>
              </a:spcAft>
              <a:buNone/>
            </a:pPr>
            <a:r>
              <a:rPr lang="en-US" sz="2100">
                <a:latin typeface="Courier New"/>
                <a:ea typeface="Courier New"/>
                <a:cs typeface="Courier New"/>
                <a:sym typeface="Courier New"/>
              </a:rPr>
              <a:t>dataset = rasterio.open('example.tif')</a:t>
            </a:r>
            <a:endParaRPr sz="2100">
              <a:latin typeface="Courier New"/>
              <a:ea typeface="Courier New"/>
              <a:cs typeface="Courier New"/>
              <a:sym typeface="Courier New"/>
            </a:endParaRPr>
          </a:p>
          <a:p>
            <a:pPr marL="0" lvl="0" indent="0" algn="l" rtl="0">
              <a:spcBef>
                <a:spcPts val="1000"/>
              </a:spcBef>
              <a:spcAft>
                <a:spcPts val="0"/>
              </a:spcAft>
              <a:buNone/>
            </a:pPr>
            <a:endParaRPr sz="2100">
              <a:latin typeface="Courier New"/>
              <a:ea typeface="Courier New"/>
              <a:cs typeface="Courier New"/>
              <a:sym typeface="Courier New"/>
            </a:endParaRPr>
          </a:p>
          <a:p>
            <a:pPr marL="0" lvl="0" indent="0" algn="l" rtl="0">
              <a:spcBef>
                <a:spcPts val="1000"/>
              </a:spcBef>
              <a:spcAft>
                <a:spcPts val="0"/>
              </a:spcAft>
              <a:buNone/>
            </a:pPr>
            <a:r>
              <a:rPr lang="en-US" sz="2100">
                <a:latin typeface="Courier New"/>
                <a:ea typeface="Courier New"/>
                <a:cs typeface="Courier New"/>
                <a:sym typeface="Courier New"/>
              </a:rPr>
              <a:t>dataset.width # returns width (in pixels)</a:t>
            </a:r>
            <a:endParaRPr sz="2100">
              <a:latin typeface="Courier New"/>
              <a:ea typeface="Courier New"/>
              <a:cs typeface="Courier New"/>
              <a:sym typeface="Courier New"/>
            </a:endParaRPr>
          </a:p>
          <a:p>
            <a:pPr marL="0" lvl="0" indent="0" algn="l" rtl="0">
              <a:spcBef>
                <a:spcPts val="1000"/>
              </a:spcBef>
              <a:spcAft>
                <a:spcPts val="0"/>
              </a:spcAft>
              <a:buNone/>
            </a:pPr>
            <a:r>
              <a:rPr lang="en-US" sz="2100">
                <a:latin typeface="Courier New"/>
                <a:ea typeface="Courier New"/>
                <a:cs typeface="Courier New"/>
                <a:sym typeface="Courier New"/>
              </a:rPr>
              <a:t>dataset.height # returns height (in pixels)</a:t>
            </a:r>
            <a:endParaRPr sz="2100">
              <a:latin typeface="Courier New"/>
              <a:ea typeface="Courier New"/>
              <a:cs typeface="Courier New"/>
              <a:sym typeface="Courier New"/>
            </a:endParaRPr>
          </a:p>
          <a:p>
            <a:pPr marL="0" lvl="0" indent="0" algn="l" rtl="0">
              <a:spcBef>
                <a:spcPts val="1000"/>
              </a:spcBef>
              <a:spcAft>
                <a:spcPts val="0"/>
              </a:spcAft>
              <a:buNone/>
            </a:pPr>
            <a:r>
              <a:rPr lang="en-US" sz="2100">
                <a:latin typeface="Courier New"/>
                <a:ea typeface="Courier New"/>
                <a:cs typeface="Courier New"/>
                <a:sym typeface="Courier New"/>
              </a:rPr>
              <a:t>dataset.count # returns number of bands</a:t>
            </a:r>
            <a:endParaRPr sz="2100">
              <a:latin typeface="Courier New"/>
              <a:ea typeface="Courier New"/>
              <a:cs typeface="Courier New"/>
              <a:sym typeface="Courier New"/>
            </a:endParaRPr>
          </a:p>
          <a:p>
            <a:pPr marL="0" lvl="0" indent="0" algn="l" rtl="0">
              <a:spcBef>
                <a:spcPts val="1000"/>
              </a:spcBef>
              <a:spcAft>
                <a:spcPts val="0"/>
              </a:spcAft>
              <a:buNone/>
            </a:pPr>
            <a:endParaRPr sz="2100">
              <a:latin typeface="Courier New"/>
              <a:ea typeface="Courier New"/>
              <a:cs typeface="Courier New"/>
              <a:sym typeface="Courier New"/>
            </a:endParaRPr>
          </a:p>
          <a:p>
            <a:pPr marL="0" lvl="0" indent="0" algn="l" rtl="0">
              <a:spcBef>
                <a:spcPts val="1000"/>
              </a:spcBef>
              <a:spcAft>
                <a:spcPts val="0"/>
              </a:spcAft>
              <a:buNone/>
            </a:pPr>
            <a:r>
              <a:rPr lang="en-US" sz="2100">
                <a:latin typeface="Courier New"/>
                <a:ea typeface="Courier New"/>
                <a:cs typeface="Courier New"/>
                <a:sym typeface="Courier New"/>
              </a:rPr>
              <a:t>dataset.bounds # returns bounding box coords</a:t>
            </a:r>
            <a:endParaRPr sz="2100">
              <a:latin typeface="Courier New"/>
              <a:ea typeface="Courier New"/>
              <a:cs typeface="Courier New"/>
              <a:sym typeface="Courier New"/>
            </a:endParaRPr>
          </a:p>
          <a:p>
            <a:pPr marL="0" lvl="0" indent="0" algn="l" rtl="0">
              <a:spcBef>
                <a:spcPts val="1000"/>
              </a:spcBef>
              <a:spcAft>
                <a:spcPts val="0"/>
              </a:spcAft>
              <a:buNone/>
            </a:pPr>
            <a:r>
              <a:rPr lang="en-US" sz="2100">
                <a:latin typeface="Courier New"/>
                <a:ea typeface="Courier New"/>
                <a:cs typeface="Courier New"/>
                <a:sym typeface="Courier New"/>
              </a:rPr>
              <a:t>dataset.crs # returns coordinate system</a:t>
            </a:r>
            <a:endParaRPr sz="210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7"/>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Using </a:t>
            </a:r>
            <a:r>
              <a:rPr lang="en-US">
                <a:latin typeface="Courier New"/>
                <a:ea typeface="Courier New"/>
                <a:cs typeface="Courier New"/>
                <a:sym typeface="Courier New"/>
              </a:rPr>
              <a:t>rasterio</a:t>
            </a:r>
            <a:r>
              <a:rPr lang="en-US"/>
              <a:t> to work with GeoTIFF files in Python (2)</a:t>
            </a:r>
            <a:endParaRPr/>
          </a:p>
        </p:txBody>
      </p:sp>
      <p:sp>
        <p:nvSpPr>
          <p:cNvPr id="321" name="Google Shape;321;p47"/>
          <p:cNvSpPr txBox="1">
            <a:spLocks noGrp="1"/>
          </p:cNvSpPr>
          <p:nvPr>
            <p:ph type="body" idx="1"/>
          </p:nvPr>
        </p:nvSpPr>
        <p:spPr>
          <a:xfrm>
            <a:off x="360000" y="2412000"/>
            <a:ext cx="5812200" cy="40881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100">
                <a:latin typeface="Courier New"/>
                <a:ea typeface="Courier New"/>
                <a:cs typeface="Courier New"/>
                <a:sym typeface="Courier New"/>
              </a:rPr>
              <a:t>import matplotlib.pyplot as plt</a:t>
            </a:r>
            <a:endParaRPr sz="2100">
              <a:latin typeface="Courier New"/>
              <a:ea typeface="Courier New"/>
              <a:cs typeface="Courier New"/>
              <a:sym typeface="Courier New"/>
            </a:endParaRPr>
          </a:p>
          <a:p>
            <a:pPr marL="0" lvl="0" indent="0" algn="l" rtl="0">
              <a:spcBef>
                <a:spcPts val="1000"/>
              </a:spcBef>
              <a:spcAft>
                <a:spcPts val="0"/>
              </a:spcAft>
              <a:buNone/>
            </a:pPr>
            <a:endParaRPr sz="2100">
              <a:latin typeface="Courier New"/>
              <a:ea typeface="Courier New"/>
              <a:cs typeface="Courier New"/>
              <a:sym typeface="Courier New"/>
            </a:endParaRPr>
          </a:p>
          <a:p>
            <a:pPr marL="0" lvl="0" indent="0" algn="l" rtl="0">
              <a:spcBef>
                <a:spcPts val="1000"/>
              </a:spcBef>
              <a:spcAft>
                <a:spcPts val="0"/>
              </a:spcAft>
              <a:buNone/>
            </a:pPr>
            <a:r>
              <a:rPr lang="en-US" sz="2100">
                <a:latin typeface="Courier New"/>
                <a:ea typeface="Courier New"/>
                <a:cs typeface="Courier New"/>
                <a:sym typeface="Courier New"/>
              </a:rPr>
              <a:t>print(dataset.count) # prints 3</a:t>
            </a:r>
            <a:endParaRPr sz="2100">
              <a:latin typeface="Courier New"/>
              <a:ea typeface="Courier New"/>
              <a:cs typeface="Courier New"/>
              <a:sym typeface="Courier New"/>
            </a:endParaRPr>
          </a:p>
          <a:p>
            <a:pPr marL="0" lvl="0" indent="0" algn="l" rtl="0">
              <a:spcBef>
                <a:spcPts val="1000"/>
              </a:spcBef>
              <a:spcAft>
                <a:spcPts val="0"/>
              </a:spcAft>
              <a:buNone/>
            </a:pPr>
            <a:endParaRPr sz="2100">
              <a:latin typeface="Courier New"/>
              <a:ea typeface="Courier New"/>
              <a:cs typeface="Courier New"/>
              <a:sym typeface="Courier New"/>
            </a:endParaRPr>
          </a:p>
          <a:p>
            <a:pPr marL="0" lvl="0" indent="0" algn="l" rtl="0">
              <a:spcBef>
                <a:spcPts val="1000"/>
              </a:spcBef>
              <a:spcAft>
                <a:spcPts val="0"/>
              </a:spcAft>
              <a:buNone/>
            </a:pPr>
            <a:r>
              <a:rPr lang="en-US" sz="2100">
                <a:latin typeface="Courier New"/>
                <a:ea typeface="Courier New"/>
                <a:cs typeface="Courier New"/>
                <a:sym typeface="Courier New"/>
              </a:rPr>
              <a:t># Read first band in 2D numpy array</a:t>
            </a:r>
            <a:endParaRPr sz="2100">
              <a:latin typeface="Courier New"/>
              <a:ea typeface="Courier New"/>
              <a:cs typeface="Courier New"/>
              <a:sym typeface="Courier New"/>
            </a:endParaRPr>
          </a:p>
          <a:p>
            <a:pPr marL="0" lvl="0" indent="0" algn="l" rtl="0">
              <a:spcBef>
                <a:spcPts val="1000"/>
              </a:spcBef>
              <a:spcAft>
                <a:spcPts val="0"/>
              </a:spcAft>
              <a:buNone/>
            </a:pPr>
            <a:r>
              <a:rPr lang="en-US" sz="2100">
                <a:latin typeface="Courier New"/>
                <a:ea typeface="Courier New"/>
                <a:cs typeface="Courier New"/>
                <a:sym typeface="Courier New"/>
              </a:rPr>
              <a:t>band1 = dataset.read(1)</a:t>
            </a:r>
            <a:endParaRPr sz="2100">
              <a:latin typeface="Courier New"/>
              <a:ea typeface="Courier New"/>
              <a:cs typeface="Courier New"/>
              <a:sym typeface="Courier New"/>
            </a:endParaRPr>
          </a:p>
          <a:p>
            <a:pPr marL="0" lvl="0" indent="0" algn="l" rtl="0">
              <a:spcBef>
                <a:spcPts val="1000"/>
              </a:spcBef>
              <a:spcAft>
                <a:spcPts val="0"/>
              </a:spcAft>
              <a:buNone/>
            </a:pPr>
            <a:endParaRPr sz="2100">
              <a:latin typeface="Courier New"/>
              <a:ea typeface="Courier New"/>
              <a:cs typeface="Courier New"/>
              <a:sym typeface="Courier New"/>
            </a:endParaRPr>
          </a:p>
          <a:p>
            <a:pPr marL="0" lvl="0" indent="0" algn="l" rtl="0">
              <a:spcBef>
                <a:spcPts val="1000"/>
              </a:spcBef>
              <a:spcAft>
                <a:spcPts val="0"/>
              </a:spcAft>
              <a:buNone/>
            </a:pPr>
            <a:r>
              <a:rPr lang="en-US" sz="2100">
                <a:latin typeface="Courier New"/>
                <a:ea typeface="Courier New"/>
                <a:cs typeface="Courier New"/>
                <a:sym typeface="Courier New"/>
              </a:rPr>
              <a:t># Show rescaled values</a:t>
            </a:r>
            <a:endParaRPr sz="2100">
              <a:latin typeface="Courier New"/>
              <a:ea typeface="Courier New"/>
              <a:cs typeface="Courier New"/>
              <a:sym typeface="Courier New"/>
            </a:endParaRPr>
          </a:p>
          <a:p>
            <a:pPr marL="0" lvl="0" indent="0" algn="l" rtl="0">
              <a:spcBef>
                <a:spcPts val="1000"/>
              </a:spcBef>
              <a:spcAft>
                <a:spcPts val="0"/>
              </a:spcAft>
              <a:buNone/>
            </a:pPr>
            <a:r>
              <a:rPr lang="en-US" sz="2100">
                <a:latin typeface="Courier New"/>
                <a:ea typeface="Courier New"/>
                <a:cs typeface="Courier New"/>
                <a:sym typeface="Courier New"/>
              </a:rPr>
              <a:t>plt.imshow( band1 ** (1/2) )</a:t>
            </a:r>
            <a:endParaRPr sz="2100">
              <a:latin typeface="Courier New"/>
              <a:ea typeface="Courier New"/>
              <a:cs typeface="Courier New"/>
              <a:sym typeface="Courier New"/>
            </a:endParaRPr>
          </a:p>
        </p:txBody>
      </p:sp>
      <p:pic>
        <p:nvPicPr>
          <p:cNvPr id="322" name="Google Shape;322;p47"/>
          <p:cNvPicPr preferRelativeResize="0"/>
          <p:nvPr/>
        </p:nvPicPr>
        <p:blipFill>
          <a:blip r:embed="rId3">
            <a:alphaModFix/>
          </a:blip>
          <a:stretch>
            <a:fillRect/>
          </a:stretch>
        </p:blipFill>
        <p:spPr>
          <a:xfrm>
            <a:off x="7517300" y="1824049"/>
            <a:ext cx="4574948" cy="4285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8"/>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Using </a:t>
            </a:r>
            <a:r>
              <a:rPr lang="en-US">
                <a:latin typeface="Courier New"/>
                <a:ea typeface="Courier New"/>
                <a:cs typeface="Courier New"/>
                <a:sym typeface="Courier New"/>
              </a:rPr>
              <a:t>rasterio</a:t>
            </a:r>
            <a:r>
              <a:rPr lang="en-US"/>
              <a:t> to work with GeoTIFF files in Python (3)</a:t>
            </a:r>
            <a:endParaRPr/>
          </a:p>
        </p:txBody>
      </p:sp>
      <p:sp>
        <p:nvSpPr>
          <p:cNvPr id="329" name="Google Shape;329;p48"/>
          <p:cNvSpPr txBox="1">
            <a:spLocks noGrp="1"/>
          </p:cNvSpPr>
          <p:nvPr>
            <p:ph type="body" idx="1"/>
          </p:nvPr>
        </p:nvSpPr>
        <p:spPr>
          <a:xfrm>
            <a:off x="360000" y="2412000"/>
            <a:ext cx="5812200" cy="40881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100">
                <a:latin typeface="Courier New"/>
                <a:ea typeface="Courier New"/>
                <a:cs typeface="Courier New"/>
                <a:sym typeface="Courier New"/>
              </a:rPr>
              <a:t>print(band1)</a:t>
            </a:r>
            <a:endParaRPr sz="2100">
              <a:latin typeface="Courier New"/>
              <a:ea typeface="Courier New"/>
              <a:cs typeface="Courier New"/>
              <a:sym typeface="Courier New"/>
            </a:endParaRPr>
          </a:p>
        </p:txBody>
      </p:sp>
      <p:pic>
        <p:nvPicPr>
          <p:cNvPr id="330" name="Google Shape;330;p48"/>
          <p:cNvPicPr preferRelativeResize="0"/>
          <p:nvPr/>
        </p:nvPicPr>
        <p:blipFill>
          <a:blip r:embed="rId3">
            <a:alphaModFix/>
          </a:blip>
          <a:stretch>
            <a:fillRect/>
          </a:stretch>
        </p:blipFill>
        <p:spPr>
          <a:xfrm>
            <a:off x="360000" y="3001000"/>
            <a:ext cx="9831425" cy="2910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Brief history of remote sensing</a:t>
            </a:r>
            <a:endParaRPr/>
          </a:p>
        </p:txBody>
      </p:sp>
      <p:sp>
        <p:nvSpPr>
          <p:cNvPr id="130" name="Google Shape;130;p22"/>
          <p:cNvSpPr txBox="1">
            <a:spLocks noGrp="1"/>
          </p:cNvSpPr>
          <p:nvPr>
            <p:ph type="body" idx="1"/>
          </p:nvPr>
        </p:nvSpPr>
        <p:spPr>
          <a:xfrm>
            <a:off x="360000" y="2412000"/>
            <a:ext cx="5126400" cy="3775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b="1"/>
              <a:t>Pre-Space Age (1800s-1957)</a:t>
            </a:r>
            <a:endParaRPr/>
          </a:p>
        </p:txBody>
      </p:sp>
      <p:sp>
        <p:nvSpPr>
          <p:cNvPr id="131" name="Google Shape;131;p22"/>
          <p:cNvSpPr txBox="1">
            <a:spLocks noGrp="1"/>
          </p:cNvSpPr>
          <p:nvPr>
            <p:ph type="body" idx="2"/>
          </p:nvPr>
        </p:nvSpPr>
        <p:spPr>
          <a:xfrm>
            <a:off x="5940000" y="2412000"/>
            <a:ext cx="56142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b="1"/>
              <a:t>Post-Space Age (1957-)</a:t>
            </a:r>
            <a:endParaRPr/>
          </a:p>
        </p:txBody>
      </p:sp>
      <p:pic>
        <p:nvPicPr>
          <p:cNvPr id="132" name="Google Shape;132;p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0000" y="2993350"/>
            <a:ext cx="3765789" cy="3775200"/>
          </a:xfrm>
          <a:prstGeom prst="rect">
            <a:avLst/>
          </a:prstGeom>
          <a:noFill/>
          <a:ln>
            <a:noFill/>
          </a:ln>
        </p:spPr>
      </p:pic>
      <p:pic>
        <p:nvPicPr>
          <p:cNvPr id="133" name="Google Shape;133;p2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940000" y="2993350"/>
            <a:ext cx="5126400" cy="30887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9"/>
          <p:cNvSpPr txBox="1">
            <a:spLocks noGrp="1"/>
          </p:cNvSpPr>
          <p:nvPr>
            <p:ph type="title"/>
          </p:nvPr>
        </p:nvSpPr>
        <p:spPr>
          <a:xfrm>
            <a:off x="360000" y="900000"/>
            <a:ext cx="8197500" cy="1368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a:t>What to do with remote sensing imagery</a:t>
            </a:r>
            <a:endParaRPr/>
          </a:p>
          <a:p>
            <a:pPr marL="0" lvl="0" indent="0" algn="l" rtl="0">
              <a:spcBef>
                <a:spcPts val="0"/>
              </a:spcBef>
              <a:spcAft>
                <a:spcPts val="0"/>
              </a:spcAft>
              <a:buNone/>
            </a:pPr>
            <a:endParaRPr/>
          </a:p>
        </p:txBody>
      </p:sp>
      <p:sp>
        <p:nvSpPr>
          <p:cNvPr id="337" name="Google Shape;337;p49"/>
          <p:cNvSpPr txBox="1">
            <a:spLocks noGrp="1"/>
          </p:cNvSpPr>
          <p:nvPr>
            <p:ph type="body" idx="1"/>
          </p:nvPr>
        </p:nvSpPr>
        <p:spPr>
          <a:xfrm>
            <a:off x="360000" y="2412000"/>
            <a:ext cx="6945300" cy="36000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Working with remote sensing images is largely working with 2D arrays (matrix algebra)</a:t>
            </a:r>
            <a:br>
              <a:rPr lang="en-US"/>
            </a:br>
            <a:endParaRPr/>
          </a:p>
          <a:p>
            <a:pPr marL="457200" lvl="0" indent="-381000" algn="l" rtl="0">
              <a:spcBef>
                <a:spcPts val="0"/>
              </a:spcBef>
              <a:spcAft>
                <a:spcPts val="0"/>
              </a:spcAft>
              <a:buSzPts val="2400"/>
              <a:buChar char="●"/>
            </a:pPr>
            <a:r>
              <a:rPr lang="en-US"/>
              <a:t>For example, we can calculate various </a:t>
            </a:r>
            <a:r>
              <a:rPr lang="en-US" b="1"/>
              <a:t>Indices</a:t>
            </a:r>
            <a:r>
              <a:rPr lang="en-US"/>
              <a:t> based on different band values for the same pixel to identify pixel properties</a:t>
            </a:r>
            <a:br>
              <a:rPr lang="en-US"/>
            </a:br>
            <a:endParaRPr/>
          </a:p>
          <a:p>
            <a:pPr marL="457200" lvl="0" indent="-381000" algn="l" rtl="0">
              <a:spcBef>
                <a:spcPts val="0"/>
              </a:spcBef>
              <a:spcAft>
                <a:spcPts val="0"/>
              </a:spcAft>
              <a:buSzPts val="2400"/>
              <a:buChar char="●"/>
            </a:pPr>
            <a:r>
              <a:rPr lang="en-US"/>
              <a:t>Or we could use pixel- and object-based algorithms to perform </a:t>
            </a:r>
            <a:r>
              <a:rPr lang="en-US" b="1"/>
              <a:t>feature extraction, land cover classification and segmentation</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0"/>
          <p:cNvSpPr txBox="1">
            <a:spLocks noGrp="1"/>
          </p:cNvSpPr>
          <p:nvPr>
            <p:ph type="body" idx="2"/>
          </p:nvPr>
        </p:nvSpPr>
        <p:spPr>
          <a:xfrm>
            <a:off x="5940000" y="3279925"/>
            <a:ext cx="5987100" cy="2743200"/>
          </a:xfrm>
          <a:prstGeom prst="rect">
            <a:avLst/>
          </a:prstGeom>
        </p:spPr>
        <p:txBody>
          <a:bodyPr spcFirstLastPara="1" wrap="square" lIns="0" tIns="0" rIns="0" bIns="0" anchor="t" anchorCtr="0">
            <a:noAutofit/>
          </a:bodyPr>
          <a:lstStyle/>
          <a:p>
            <a:pPr marL="457200" lvl="0" indent="-368300" algn="l" rtl="0">
              <a:spcBef>
                <a:spcPts val="1000"/>
              </a:spcBef>
              <a:spcAft>
                <a:spcPts val="0"/>
              </a:spcAft>
              <a:buSzPts val="2200"/>
              <a:buChar char="●"/>
            </a:pPr>
            <a:r>
              <a:rPr lang="en-US" sz="2200"/>
              <a:t>Deserts, soil without vegetation would have low positive values (0.1-0.2)</a:t>
            </a:r>
            <a:br>
              <a:rPr lang="en-US" sz="2200"/>
            </a:br>
            <a:endParaRPr sz="2200"/>
          </a:p>
          <a:p>
            <a:pPr marL="457200" lvl="0" indent="-368300" algn="l" rtl="0">
              <a:spcBef>
                <a:spcPts val="0"/>
              </a:spcBef>
              <a:spcAft>
                <a:spcPts val="0"/>
              </a:spcAft>
              <a:buSzPts val="2200"/>
              <a:buChar char="●"/>
            </a:pPr>
            <a:r>
              <a:rPr lang="en-US" sz="2200"/>
              <a:t>Vegetation would have NDVI values of 0.3+ (denser canopy will have values of up to ~0.8)</a:t>
            </a:r>
            <a:br>
              <a:rPr lang="en-US" sz="2200"/>
            </a:br>
            <a:endParaRPr sz="2200"/>
          </a:p>
          <a:p>
            <a:pPr marL="457200" lvl="0" indent="-368300" algn="l" rtl="0">
              <a:spcBef>
                <a:spcPts val="0"/>
              </a:spcBef>
              <a:spcAft>
                <a:spcPts val="0"/>
              </a:spcAft>
              <a:buSzPts val="2200"/>
              <a:buChar char="●"/>
            </a:pPr>
            <a:r>
              <a:rPr lang="en-US" sz="2200"/>
              <a:t>Clouds and bodies of water may have negative values</a:t>
            </a:r>
            <a:br>
              <a:rPr lang="en-US" sz="2200"/>
            </a:br>
            <a:br>
              <a:rPr lang="en-US" sz="2200"/>
            </a:br>
            <a:br>
              <a:rPr lang="en-US" sz="2200"/>
            </a:br>
            <a:endParaRPr sz="2200"/>
          </a:p>
        </p:txBody>
      </p:sp>
      <p:sp>
        <p:nvSpPr>
          <p:cNvPr id="344" name="Google Shape;344;p50"/>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Identifying vegetation</a:t>
            </a:r>
            <a:endParaRPr/>
          </a:p>
        </p:txBody>
      </p:sp>
      <p:sp>
        <p:nvSpPr>
          <p:cNvPr id="345" name="Google Shape;345;p50"/>
          <p:cNvSpPr txBox="1">
            <a:spLocks noGrp="1"/>
          </p:cNvSpPr>
          <p:nvPr>
            <p:ph type="body" idx="1"/>
          </p:nvPr>
        </p:nvSpPr>
        <p:spPr>
          <a:xfrm>
            <a:off x="360000" y="2412000"/>
            <a:ext cx="4589700" cy="37899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If we have near-infrared (NIR) and Red band values, we can calculate </a:t>
            </a:r>
            <a:r>
              <a:rPr lang="en-US" b="1"/>
              <a:t>Normalised Difference Vegetation Index (NDVI)</a:t>
            </a:r>
            <a:r>
              <a:rPr lang="en-US"/>
              <a:t> to detect presence of vegetation in the study area</a:t>
            </a:r>
            <a:endParaRPr/>
          </a:p>
          <a:p>
            <a:pPr marL="0" lvl="0" indent="0" algn="l" rtl="0">
              <a:spcBef>
                <a:spcPts val="1000"/>
              </a:spcBef>
              <a:spcAft>
                <a:spcPts val="0"/>
              </a:spcAft>
              <a:buNone/>
            </a:pPr>
            <a:endParaRPr/>
          </a:p>
          <a:p>
            <a:pPr marL="0" lvl="0" indent="0" algn="l" rtl="0">
              <a:spcBef>
                <a:spcPts val="1000"/>
              </a:spcBef>
              <a:spcAft>
                <a:spcPts val="0"/>
              </a:spcAft>
              <a:buNone/>
            </a:pPr>
            <a:r>
              <a:rPr lang="en-US" sz="2000" i="1"/>
              <a:t>Note that thresholds are flexible and should be chosen based on task</a:t>
            </a:r>
            <a:endParaRPr sz="2000" i="1"/>
          </a:p>
        </p:txBody>
      </p:sp>
      <p:pic>
        <p:nvPicPr>
          <p:cNvPr id="346" name="Google Shape;346;p50"/>
          <p:cNvPicPr preferRelativeResize="0"/>
          <p:nvPr/>
        </p:nvPicPr>
        <p:blipFill>
          <a:blip r:embed="rId3">
            <a:alphaModFix/>
          </a:blip>
          <a:stretch>
            <a:fillRect/>
          </a:stretch>
        </p:blipFill>
        <p:spPr>
          <a:xfrm>
            <a:off x="5939988" y="2163625"/>
            <a:ext cx="2859150" cy="8046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1"/>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Identifying vegetation (2)</a:t>
            </a:r>
            <a:endParaRPr/>
          </a:p>
        </p:txBody>
      </p:sp>
      <p:sp>
        <p:nvSpPr>
          <p:cNvPr id="353" name="Google Shape;353;p51"/>
          <p:cNvSpPr txBox="1">
            <a:spLocks noGrp="1"/>
          </p:cNvSpPr>
          <p:nvPr>
            <p:ph type="body" idx="2"/>
          </p:nvPr>
        </p:nvSpPr>
        <p:spPr>
          <a:xfrm>
            <a:off x="7788675" y="2113825"/>
            <a:ext cx="40638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200"/>
              <a:t>NDVI of the area along the Milk River in Alberta, Canada, 2016</a:t>
            </a:r>
            <a:endParaRPr sz="2200"/>
          </a:p>
          <a:p>
            <a:pPr marL="0" lvl="0" indent="0" algn="l" rtl="0">
              <a:spcBef>
                <a:spcPts val="1000"/>
              </a:spcBef>
              <a:spcAft>
                <a:spcPts val="0"/>
              </a:spcAft>
              <a:buNone/>
            </a:pPr>
            <a:endParaRPr sz="2200"/>
          </a:p>
          <a:p>
            <a:pPr marL="0" lvl="0" indent="0" algn="l" rtl="0">
              <a:spcBef>
                <a:spcPts val="1000"/>
              </a:spcBef>
              <a:spcAft>
                <a:spcPts val="0"/>
              </a:spcAft>
              <a:buNone/>
            </a:pPr>
            <a:r>
              <a:rPr lang="en-US" sz="2200"/>
              <a:t>Green is high NDVI values (vegetation), red is low NDVI values representing dry patches and bodies of water</a:t>
            </a:r>
            <a:endParaRPr sz="2200"/>
          </a:p>
          <a:p>
            <a:pPr marL="0" lvl="0" indent="0" algn="l" rtl="0">
              <a:spcBef>
                <a:spcPts val="1000"/>
              </a:spcBef>
              <a:spcAft>
                <a:spcPts val="0"/>
              </a:spcAft>
              <a:buNone/>
            </a:pPr>
            <a:endParaRPr sz="2200"/>
          </a:p>
          <a:p>
            <a:pPr marL="0" lvl="0" indent="0" algn="l" rtl="0">
              <a:spcBef>
                <a:spcPts val="1000"/>
              </a:spcBef>
              <a:spcAft>
                <a:spcPts val="0"/>
              </a:spcAft>
              <a:buNone/>
            </a:pPr>
            <a:r>
              <a:rPr lang="en-US" sz="1900" i="1">
                <a:solidFill>
                  <a:srgbClr val="B7B7B7"/>
                </a:solidFill>
              </a:rPr>
              <a:t>Source: US Geological Survey</a:t>
            </a:r>
            <a:endParaRPr sz="1900" i="1">
              <a:solidFill>
                <a:srgbClr val="B7B7B7"/>
              </a:solidFill>
            </a:endParaRPr>
          </a:p>
        </p:txBody>
      </p:sp>
      <p:pic>
        <p:nvPicPr>
          <p:cNvPr id="354" name="Google Shape;354;p5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0000" y="1761850"/>
            <a:ext cx="6945249" cy="4913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2"/>
          <p:cNvSpPr txBox="1">
            <a:spLocks noGrp="1"/>
          </p:cNvSpPr>
          <p:nvPr>
            <p:ph type="body" idx="2"/>
          </p:nvPr>
        </p:nvSpPr>
        <p:spPr>
          <a:xfrm>
            <a:off x="5940000" y="2302600"/>
            <a:ext cx="53991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br>
              <a:rPr lang="en-US" sz="2200"/>
            </a:br>
            <a:br>
              <a:rPr lang="en-US" sz="2200"/>
            </a:br>
            <a:br>
              <a:rPr lang="en-US" sz="2200"/>
            </a:br>
            <a:r>
              <a:rPr lang="en-US" sz="2200"/>
              <a:t>positive values represent “wet” features (0.5+ are bodies of water)</a:t>
            </a:r>
            <a:br>
              <a:rPr lang="en-US" sz="2200"/>
            </a:br>
            <a:br>
              <a:rPr lang="en-US" sz="2200"/>
            </a:br>
            <a:r>
              <a:rPr lang="en-US" sz="2200"/>
              <a:t>Alternatively,</a:t>
            </a:r>
            <a:br>
              <a:rPr lang="en-US" sz="2200"/>
            </a:br>
            <a:br>
              <a:rPr lang="en-US" sz="2200"/>
            </a:br>
            <a:br>
              <a:rPr lang="en-US" sz="2200"/>
            </a:br>
            <a:br>
              <a:rPr lang="en-US" sz="2200"/>
            </a:br>
            <a:r>
              <a:rPr lang="en-US" sz="2200"/>
              <a:t>values of 0.3+ represent water</a:t>
            </a:r>
            <a:endParaRPr sz="2200"/>
          </a:p>
        </p:txBody>
      </p:sp>
      <p:sp>
        <p:nvSpPr>
          <p:cNvPr id="361" name="Google Shape;361;p52"/>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Identifying water</a:t>
            </a:r>
            <a:endParaRPr/>
          </a:p>
        </p:txBody>
      </p:sp>
      <p:sp>
        <p:nvSpPr>
          <p:cNvPr id="362" name="Google Shape;362;p52"/>
          <p:cNvSpPr txBox="1">
            <a:spLocks noGrp="1"/>
          </p:cNvSpPr>
          <p:nvPr>
            <p:ph type="body" idx="1"/>
          </p:nvPr>
        </p:nvSpPr>
        <p:spPr>
          <a:xfrm>
            <a:off x="360000" y="2412000"/>
            <a:ext cx="4589700" cy="37899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a:t>If we have near-infrared (NIR) and either short-wave infrared (SWIR) or green band values, we can calculate </a:t>
            </a:r>
            <a:r>
              <a:rPr lang="en-US" b="1"/>
              <a:t>Normalised Difference Water Index (NDWI)</a:t>
            </a:r>
            <a:r>
              <a:rPr lang="en-US"/>
              <a:t> to detect presence of water in the study area</a:t>
            </a:r>
            <a:endParaRPr/>
          </a:p>
          <a:p>
            <a:pPr marL="0" lvl="0" indent="0" algn="l" rtl="0">
              <a:spcBef>
                <a:spcPts val="1000"/>
              </a:spcBef>
              <a:spcAft>
                <a:spcPts val="0"/>
              </a:spcAft>
              <a:buNone/>
            </a:pPr>
            <a:endParaRPr/>
          </a:p>
          <a:p>
            <a:pPr marL="0" lvl="0" indent="0" algn="l" rtl="0">
              <a:spcBef>
                <a:spcPts val="1000"/>
              </a:spcBef>
              <a:spcAft>
                <a:spcPts val="0"/>
              </a:spcAft>
              <a:buClr>
                <a:schemeClr val="dk1"/>
              </a:buClr>
              <a:buSzPts val="1100"/>
              <a:buFont typeface="Arial"/>
              <a:buNone/>
            </a:pPr>
            <a:r>
              <a:rPr lang="en-US" sz="2000" i="1"/>
              <a:t>Note that thresholds are flexible and should be chosen based on task</a:t>
            </a:r>
            <a:endParaRPr sz="2000" i="1"/>
          </a:p>
        </p:txBody>
      </p:sp>
      <p:pic>
        <p:nvPicPr>
          <p:cNvPr id="363" name="Google Shape;363;p52"/>
          <p:cNvPicPr preferRelativeResize="0"/>
          <p:nvPr/>
        </p:nvPicPr>
        <p:blipFill>
          <a:blip r:embed="rId3">
            <a:alphaModFix/>
          </a:blip>
          <a:stretch>
            <a:fillRect/>
          </a:stretch>
        </p:blipFill>
        <p:spPr>
          <a:xfrm>
            <a:off x="5940000" y="4502575"/>
            <a:ext cx="2751775" cy="656500"/>
          </a:xfrm>
          <a:prstGeom prst="rect">
            <a:avLst/>
          </a:prstGeom>
          <a:noFill/>
          <a:ln>
            <a:noFill/>
          </a:ln>
        </p:spPr>
      </p:pic>
      <p:pic>
        <p:nvPicPr>
          <p:cNvPr id="364" name="Google Shape;364;p52"/>
          <p:cNvPicPr preferRelativeResize="0"/>
          <p:nvPr/>
        </p:nvPicPr>
        <p:blipFill>
          <a:blip r:embed="rId4">
            <a:alphaModFix/>
          </a:blip>
          <a:stretch>
            <a:fillRect/>
          </a:stretch>
        </p:blipFill>
        <p:spPr>
          <a:xfrm>
            <a:off x="5940000" y="2302600"/>
            <a:ext cx="2751775" cy="63089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Classification in Remote Sensing</a:t>
            </a:r>
            <a:endParaRPr/>
          </a:p>
        </p:txBody>
      </p:sp>
      <p:sp>
        <p:nvSpPr>
          <p:cNvPr id="371" name="Google Shape;371;p53"/>
          <p:cNvSpPr txBox="1">
            <a:spLocks noGrp="1"/>
          </p:cNvSpPr>
          <p:nvPr>
            <p:ph type="body" idx="1"/>
          </p:nvPr>
        </p:nvSpPr>
        <p:spPr>
          <a:xfrm>
            <a:off x="360000" y="2412000"/>
            <a:ext cx="50904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200" b="1"/>
              <a:t>Unsupervised (Clustering)</a:t>
            </a:r>
            <a:br>
              <a:rPr lang="en-US" sz="2200" b="1"/>
            </a:br>
            <a:endParaRPr sz="2200" b="1"/>
          </a:p>
          <a:p>
            <a:pPr marL="457200" lvl="0" indent="-368300" algn="l" rtl="0">
              <a:spcBef>
                <a:spcPts val="1000"/>
              </a:spcBef>
              <a:spcAft>
                <a:spcPts val="0"/>
              </a:spcAft>
              <a:buSzPts val="2200"/>
              <a:buChar char="●"/>
            </a:pPr>
            <a:r>
              <a:rPr lang="en-US" sz="2200"/>
              <a:t>Common clustering algorithms are K-Means and ISODATA</a:t>
            </a:r>
            <a:br>
              <a:rPr lang="en-US" sz="2200"/>
            </a:br>
            <a:endParaRPr sz="2200"/>
          </a:p>
          <a:p>
            <a:pPr marL="457200" lvl="0" indent="-368300" algn="l" rtl="0">
              <a:spcBef>
                <a:spcPts val="0"/>
              </a:spcBef>
              <a:spcAft>
                <a:spcPts val="0"/>
              </a:spcAft>
              <a:buSzPts val="2200"/>
              <a:buChar char="●"/>
            </a:pPr>
            <a:r>
              <a:rPr lang="en-US" sz="2200"/>
              <a:t>Labelling of clusters happens after classification, typically by a human expert</a:t>
            </a:r>
            <a:br>
              <a:rPr lang="en-US" sz="2200"/>
            </a:br>
            <a:endParaRPr sz="2200"/>
          </a:p>
          <a:p>
            <a:pPr marL="457200" lvl="0" indent="-368300" algn="l" rtl="0">
              <a:spcBef>
                <a:spcPts val="0"/>
              </a:spcBef>
              <a:spcAft>
                <a:spcPts val="0"/>
              </a:spcAft>
              <a:buSzPts val="2200"/>
              <a:buChar char="●"/>
            </a:pPr>
            <a:r>
              <a:rPr lang="en-US" sz="2200"/>
              <a:t>Clustering is traditionally done at pixel-level</a:t>
            </a:r>
            <a:endParaRPr sz="2200"/>
          </a:p>
        </p:txBody>
      </p:sp>
      <p:sp>
        <p:nvSpPr>
          <p:cNvPr id="372" name="Google Shape;372;p53"/>
          <p:cNvSpPr txBox="1">
            <a:spLocks noGrp="1"/>
          </p:cNvSpPr>
          <p:nvPr>
            <p:ph type="body" idx="2"/>
          </p:nvPr>
        </p:nvSpPr>
        <p:spPr>
          <a:xfrm>
            <a:off x="5940000" y="2412000"/>
            <a:ext cx="53991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200" b="1"/>
              <a:t>Supervised (Classification)</a:t>
            </a:r>
            <a:br>
              <a:rPr lang="en-US" sz="2200" b="1"/>
            </a:br>
            <a:endParaRPr sz="2200" b="1"/>
          </a:p>
          <a:p>
            <a:pPr marL="457200" lvl="0" indent="-368300" algn="l" rtl="0">
              <a:spcBef>
                <a:spcPts val="1000"/>
              </a:spcBef>
              <a:spcAft>
                <a:spcPts val="0"/>
              </a:spcAft>
              <a:buSzPts val="2200"/>
              <a:buChar char="●"/>
            </a:pPr>
            <a:r>
              <a:rPr lang="en-US" sz="2200"/>
              <a:t>We first create a training set of </a:t>
            </a:r>
            <a:r>
              <a:rPr lang="en-US" sz="2200" i="1"/>
              <a:t>representative</a:t>
            </a:r>
            <a:r>
              <a:rPr lang="en-US" sz="2200"/>
              <a:t> pixels with their relevant labels</a:t>
            </a:r>
            <a:br>
              <a:rPr lang="en-US" sz="2200"/>
            </a:br>
            <a:endParaRPr sz="2200"/>
          </a:p>
          <a:p>
            <a:pPr marL="457200" lvl="0" indent="-368300" algn="l" rtl="0">
              <a:spcBef>
                <a:spcPts val="0"/>
              </a:spcBef>
              <a:spcAft>
                <a:spcPts val="0"/>
              </a:spcAft>
              <a:buSzPts val="2200"/>
              <a:buChar char="●"/>
            </a:pPr>
            <a:r>
              <a:rPr lang="en-US" sz="2200"/>
              <a:t>We then pick an ML algorithm to perform classification, such as K-Nearest Neighbours, Logistic Regression, Random Forest, PCA, SVM…</a:t>
            </a:r>
            <a:endParaRPr sz="2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4"/>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CORINE Land Cover</a:t>
            </a:r>
            <a:endParaRPr/>
          </a:p>
        </p:txBody>
      </p:sp>
      <p:pic>
        <p:nvPicPr>
          <p:cNvPr id="379" name="Google Shape;379;p5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1449450"/>
            <a:ext cx="7968824" cy="5408549"/>
          </a:xfrm>
          <a:prstGeom prst="rect">
            <a:avLst/>
          </a:prstGeom>
          <a:noFill/>
          <a:ln>
            <a:noFill/>
          </a:ln>
        </p:spPr>
      </p:pic>
      <p:sp>
        <p:nvSpPr>
          <p:cNvPr id="380" name="Google Shape;380;p54"/>
          <p:cNvSpPr txBox="1">
            <a:spLocks noGrp="1"/>
          </p:cNvSpPr>
          <p:nvPr>
            <p:ph type="body" idx="2"/>
          </p:nvPr>
        </p:nvSpPr>
        <p:spPr>
          <a:xfrm>
            <a:off x="7901600" y="2412000"/>
            <a:ext cx="3965700" cy="31041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200"/>
              <a:t>“CORINE Land Cover (CLC) product offers a pan-European land cover and land use inventory with 44 thematic classes, ranging from broad forested areas to individual vineyards”</a:t>
            </a:r>
            <a:endParaRPr sz="2200"/>
          </a:p>
          <a:p>
            <a:pPr marL="0" lvl="0" indent="0" algn="l" rtl="0">
              <a:spcBef>
                <a:spcPts val="1000"/>
              </a:spcBef>
              <a:spcAft>
                <a:spcPts val="0"/>
              </a:spcAft>
              <a:buNone/>
            </a:pPr>
            <a:endParaRPr sz="1700"/>
          </a:p>
          <a:p>
            <a:pPr marL="0" lvl="0" indent="0" algn="l" rtl="0">
              <a:spcBef>
                <a:spcPts val="1000"/>
              </a:spcBef>
              <a:spcAft>
                <a:spcPts val="0"/>
              </a:spcAft>
              <a:buNone/>
            </a:pPr>
            <a:r>
              <a:rPr lang="en-US" sz="1700"/>
              <a:t>Accessible via:</a:t>
            </a:r>
            <a:endParaRPr sz="1700"/>
          </a:p>
          <a:p>
            <a:pPr marL="0" lvl="0" indent="0" algn="l" rtl="0">
              <a:spcBef>
                <a:spcPts val="1000"/>
              </a:spcBef>
              <a:spcAft>
                <a:spcPts val="0"/>
              </a:spcAft>
              <a:buNone/>
            </a:pPr>
            <a:r>
              <a:rPr lang="en-US" sz="1700"/>
              <a:t>https://land.copernicus.eu/en/map-viewer</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5"/>
          <p:cNvSpPr txBox="1">
            <a:spLocks noGrp="1"/>
          </p:cNvSpPr>
          <p:nvPr>
            <p:ph type="title"/>
          </p:nvPr>
        </p:nvSpPr>
        <p:spPr>
          <a:xfrm>
            <a:off x="360000" y="900000"/>
            <a:ext cx="97629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Object-Based Image Analysis (OBIA)</a:t>
            </a:r>
            <a:endParaRPr/>
          </a:p>
        </p:txBody>
      </p:sp>
      <p:sp>
        <p:nvSpPr>
          <p:cNvPr id="387" name="Google Shape;387;p55"/>
          <p:cNvSpPr txBox="1">
            <a:spLocks noGrp="1"/>
          </p:cNvSpPr>
          <p:nvPr>
            <p:ph type="body" idx="1"/>
          </p:nvPr>
        </p:nvSpPr>
        <p:spPr>
          <a:xfrm>
            <a:off x="360000" y="2412000"/>
            <a:ext cx="5841900" cy="4124100"/>
          </a:xfrm>
          <a:prstGeom prst="rect">
            <a:avLst/>
          </a:prstGeom>
        </p:spPr>
        <p:txBody>
          <a:bodyPr spcFirstLastPara="1" wrap="square" lIns="0" tIns="0" rIns="0" bIns="0" anchor="t" anchorCtr="0">
            <a:noAutofit/>
          </a:bodyPr>
          <a:lstStyle/>
          <a:p>
            <a:pPr marL="457200" lvl="0" indent="-368300" algn="l" rtl="0">
              <a:spcBef>
                <a:spcPts val="1000"/>
              </a:spcBef>
              <a:spcAft>
                <a:spcPts val="0"/>
              </a:spcAft>
              <a:buSzPts val="2200"/>
              <a:buChar char="●"/>
            </a:pPr>
            <a:r>
              <a:rPr lang="en-US" sz="2200"/>
              <a:t>Supervised and unsupervised algorithm from the previous slide are both pixel-based</a:t>
            </a:r>
            <a:br>
              <a:rPr lang="en-US" sz="2200"/>
            </a:br>
            <a:endParaRPr sz="2200"/>
          </a:p>
          <a:p>
            <a:pPr marL="457200" lvl="0" indent="-368300" algn="l" rtl="0">
              <a:spcBef>
                <a:spcPts val="0"/>
              </a:spcBef>
              <a:spcAft>
                <a:spcPts val="0"/>
              </a:spcAft>
              <a:buSzPts val="2200"/>
              <a:buChar char="●"/>
            </a:pPr>
            <a:r>
              <a:rPr lang="en-US" sz="2200"/>
              <a:t>OBIA groups similar pixels into vector shapes using </a:t>
            </a:r>
            <a:r>
              <a:rPr lang="en-US" sz="2200" b="1"/>
              <a:t>multi-resolution segmentation</a:t>
            </a:r>
            <a:endParaRPr sz="2200" b="1"/>
          </a:p>
          <a:p>
            <a:pPr marL="914400" lvl="1" indent="-368300" algn="l" rtl="0">
              <a:spcBef>
                <a:spcPts val="0"/>
              </a:spcBef>
              <a:spcAft>
                <a:spcPts val="0"/>
              </a:spcAft>
              <a:buSzPts val="2200"/>
              <a:buChar char="○"/>
            </a:pPr>
            <a:r>
              <a:rPr lang="en-US" sz="2200"/>
              <a:t>You can choose to perform segmentation focusing on shape, texture, spectral signature</a:t>
            </a:r>
            <a:endParaRPr sz="2200"/>
          </a:p>
          <a:p>
            <a:pPr marL="914400" lvl="1" indent="-368300" algn="l" rtl="0">
              <a:spcBef>
                <a:spcPts val="0"/>
              </a:spcBef>
              <a:spcAft>
                <a:spcPts val="0"/>
              </a:spcAft>
              <a:buSzPts val="2200"/>
              <a:buChar char="○"/>
            </a:pPr>
            <a:r>
              <a:rPr lang="en-US" sz="2200"/>
              <a:t>And classification is then performed on objects, not individual pixels</a:t>
            </a:r>
            <a:endParaRPr sz="2200"/>
          </a:p>
        </p:txBody>
      </p:sp>
      <p:pic>
        <p:nvPicPr>
          <p:cNvPr id="388" name="Google Shape;388;p5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846275" y="1887850"/>
            <a:ext cx="5155200" cy="4124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6"/>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Object Detection Using ML/AI</a:t>
            </a:r>
            <a:endParaRPr/>
          </a:p>
        </p:txBody>
      </p:sp>
      <p:sp>
        <p:nvSpPr>
          <p:cNvPr id="395" name="Google Shape;395;p56"/>
          <p:cNvSpPr txBox="1">
            <a:spLocks noGrp="1"/>
          </p:cNvSpPr>
          <p:nvPr>
            <p:ph type="body" idx="1"/>
          </p:nvPr>
        </p:nvSpPr>
        <p:spPr>
          <a:xfrm>
            <a:off x="360000" y="2412000"/>
            <a:ext cx="6660300" cy="4446000"/>
          </a:xfrm>
          <a:prstGeom prst="rect">
            <a:avLst/>
          </a:prstGeom>
        </p:spPr>
        <p:txBody>
          <a:bodyPr spcFirstLastPara="1" wrap="square" lIns="0" tIns="0" rIns="0" bIns="0" anchor="t" anchorCtr="0">
            <a:noAutofit/>
          </a:bodyPr>
          <a:lstStyle/>
          <a:p>
            <a:pPr marL="457200" lvl="0" indent="-368300" algn="l" rtl="0">
              <a:spcBef>
                <a:spcPts val="1000"/>
              </a:spcBef>
              <a:spcAft>
                <a:spcPts val="0"/>
              </a:spcAft>
              <a:buSzPts val="2200"/>
              <a:buChar char="●"/>
            </a:pPr>
            <a:r>
              <a:rPr lang="en-US" sz="2200"/>
              <a:t>To perform automatic object detection, algorithms based on </a:t>
            </a:r>
            <a:r>
              <a:rPr lang="en-US" sz="2200" b="1"/>
              <a:t>Convolutional Neural Network</a:t>
            </a:r>
            <a:r>
              <a:rPr lang="en-US" sz="2200"/>
              <a:t> architecture are often used</a:t>
            </a:r>
            <a:br>
              <a:rPr lang="en-US" sz="2200"/>
            </a:br>
            <a:endParaRPr sz="2200"/>
          </a:p>
          <a:p>
            <a:pPr marL="457200" lvl="0" indent="-368300" algn="l" rtl="0">
              <a:spcBef>
                <a:spcPts val="0"/>
              </a:spcBef>
              <a:spcAft>
                <a:spcPts val="0"/>
              </a:spcAft>
              <a:buSzPts val="2200"/>
              <a:buChar char="●"/>
            </a:pPr>
            <a:r>
              <a:rPr lang="en-US" sz="2200"/>
              <a:t>These include Region-based CNNs (R-CNNs), Faster R-CNNs, Mask R-CNN</a:t>
            </a:r>
            <a:br>
              <a:rPr lang="en-US" sz="2200"/>
            </a:br>
            <a:endParaRPr sz="2200"/>
          </a:p>
          <a:p>
            <a:pPr marL="457200" lvl="0" indent="-368300" algn="l" rtl="0">
              <a:spcBef>
                <a:spcPts val="0"/>
              </a:spcBef>
              <a:spcAft>
                <a:spcPts val="0"/>
              </a:spcAft>
              <a:buSzPts val="2200"/>
              <a:buChar char="●"/>
            </a:pPr>
            <a:r>
              <a:rPr lang="en-US" sz="2200" b="1"/>
              <a:t>You Only Look Once </a:t>
            </a:r>
            <a:r>
              <a:rPr lang="en-US" sz="2200"/>
              <a:t>(YOLO)</a:t>
            </a:r>
            <a:br>
              <a:rPr lang="en-US" sz="2200"/>
            </a:br>
            <a:endParaRPr sz="2200"/>
          </a:p>
          <a:p>
            <a:pPr marL="457200" lvl="0" indent="-381000" algn="l" rtl="0">
              <a:spcBef>
                <a:spcPts val="0"/>
              </a:spcBef>
              <a:spcAft>
                <a:spcPts val="0"/>
              </a:spcAft>
              <a:buSzPts val="2400"/>
              <a:buChar char="●"/>
            </a:pPr>
            <a:r>
              <a:rPr lang="en-US" sz="2200" b="1"/>
              <a:t>Transfer learning</a:t>
            </a:r>
            <a:r>
              <a:rPr lang="en-US" sz="2200"/>
              <a:t> (fine-tuning pre-trained image models on a small subset of new imagery) is also popular</a:t>
            </a:r>
            <a:br>
              <a:rPr lang="en-US"/>
            </a:br>
            <a:endParaRPr/>
          </a:p>
          <a:p>
            <a:pPr marL="0" lvl="0" indent="0" algn="l" rtl="0">
              <a:spcBef>
                <a:spcPts val="1000"/>
              </a:spcBef>
              <a:spcAft>
                <a:spcPts val="0"/>
              </a:spcAft>
              <a:buNone/>
            </a:pPr>
            <a:r>
              <a:rPr lang="en-US" sz="1500" i="1">
                <a:solidFill>
                  <a:srgbClr val="B7B7B7"/>
                </a:solidFill>
              </a:rPr>
              <a:t>Image: https://link.springer.com/article/10.1007/s11042-021-10833-z/figures/9</a:t>
            </a:r>
            <a:br>
              <a:rPr lang="en-US"/>
            </a:br>
            <a:endParaRPr/>
          </a:p>
        </p:txBody>
      </p:sp>
      <p:pic>
        <p:nvPicPr>
          <p:cNvPr id="396" name="Google Shape;396;p5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502275" y="1794249"/>
            <a:ext cx="4382524" cy="42852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7"/>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Change Detection Using ML/AI</a:t>
            </a:r>
            <a:endParaRPr/>
          </a:p>
        </p:txBody>
      </p:sp>
      <p:sp>
        <p:nvSpPr>
          <p:cNvPr id="403" name="Google Shape;403;p57"/>
          <p:cNvSpPr txBox="1">
            <a:spLocks noGrp="1"/>
          </p:cNvSpPr>
          <p:nvPr>
            <p:ph type="body" idx="1"/>
          </p:nvPr>
        </p:nvSpPr>
        <p:spPr>
          <a:xfrm>
            <a:off x="360000" y="2412000"/>
            <a:ext cx="6915300" cy="4446000"/>
          </a:xfrm>
          <a:prstGeom prst="rect">
            <a:avLst/>
          </a:prstGeom>
        </p:spPr>
        <p:txBody>
          <a:bodyPr spcFirstLastPara="1" wrap="square" lIns="0" tIns="0" rIns="0" bIns="0" anchor="t" anchorCtr="0">
            <a:noAutofit/>
          </a:bodyPr>
          <a:lstStyle/>
          <a:p>
            <a:pPr marL="457200" lvl="0" indent="-361950" algn="l" rtl="0">
              <a:spcBef>
                <a:spcPts val="1000"/>
              </a:spcBef>
              <a:spcAft>
                <a:spcPts val="0"/>
              </a:spcAft>
              <a:buSzPts val="2100"/>
              <a:buChar char="●"/>
            </a:pPr>
            <a:r>
              <a:rPr lang="en-US" sz="2100"/>
              <a:t>Change detection can be as simple as finding the difference in band values between the two images, and reclassifying difference values as “change” (higher difference values) or “no change” (lower difference values)</a:t>
            </a:r>
            <a:br>
              <a:rPr lang="en-US" sz="2100"/>
            </a:br>
            <a:endParaRPr sz="2100"/>
          </a:p>
          <a:p>
            <a:pPr marL="457200" lvl="0" indent="-361950" algn="l" rtl="0">
              <a:spcBef>
                <a:spcPts val="0"/>
              </a:spcBef>
              <a:spcAft>
                <a:spcPts val="0"/>
              </a:spcAft>
              <a:buSzPts val="2100"/>
              <a:buChar char="●"/>
            </a:pPr>
            <a:r>
              <a:rPr lang="en-US" sz="2100"/>
              <a:t>Most algorithms for supervised pixel-based classification can be repurposed to detect pixel-based changes between images</a:t>
            </a:r>
            <a:endParaRPr sz="2100"/>
          </a:p>
          <a:p>
            <a:pPr marL="914400" lvl="1" indent="-331469" algn="l" rtl="0">
              <a:spcBef>
                <a:spcPts val="0"/>
              </a:spcBef>
              <a:spcAft>
                <a:spcPts val="0"/>
              </a:spcAft>
              <a:buSzPts val="1620"/>
              <a:buChar char="○"/>
            </a:pPr>
            <a:r>
              <a:rPr lang="en-US" sz="2100"/>
              <a:t>Label pairs of pixels as ‘change’ or ‘no change’ between timestamps and let the ML decide</a:t>
            </a:r>
            <a:br>
              <a:rPr lang="en-US" sz="2100"/>
            </a:br>
            <a:endParaRPr sz="2100"/>
          </a:p>
          <a:p>
            <a:pPr marL="457200" lvl="0" indent="-361950" algn="l" rtl="0">
              <a:spcBef>
                <a:spcPts val="0"/>
              </a:spcBef>
              <a:spcAft>
                <a:spcPts val="0"/>
              </a:spcAft>
              <a:buSzPts val="2100"/>
              <a:buChar char="●"/>
            </a:pPr>
            <a:r>
              <a:rPr lang="en-US" sz="2100"/>
              <a:t>In addition to pixel-based, we can analyse changes at object-level (by first using object detection in imagery)</a:t>
            </a:r>
            <a:endParaRPr sz="2100"/>
          </a:p>
        </p:txBody>
      </p:sp>
      <p:pic>
        <p:nvPicPr>
          <p:cNvPr id="404" name="Google Shape;404;p5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427700" y="1928424"/>
            <a:ext cx="4611900" cy="400695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8"/>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Time-Series Analysis of Remote Sensing Imagery</a:t>
            </a:r>
            <a:endParaRPr/>
          </a:p>
        </p:txBody>
      </p:sp>
      <p:sp>
        <p:nvSpPr>
          <p:cNvPr id="411" name="Google Shape;411;p58"/>
          <p:cNvSpPr txBox="1">
            <a:spLocks noGrp="1"/>
          </p:cNvSpPr>
          <p:nvPr>
            <p:ph type="body" idx="1"/>
          </p:nvPr>
        </p:nvSpPr>
        <p:spPr>
          <a:xfrm>
            <a:off x="360000" y="2412000"/>
            <a:ext cx="5812200" cy="3969000"/>
          </a:xfrm>
          <a:prstGeom prst="rect">
            <a:avLst/>
          </a:prstGeom>
        </p:spPr>
        <p:txBody>
          <a:bodyPr spcFirstLastPara="1" wrap="square" lIns="0" tIns="0" rIns="0" bIns="0" anchor="t" anchorCtr="0">
            <a:noAutofit/>
          </a:bodyPr>
          <a:lstStyle/>
          <a:p>
            <a:pPr marL="457200" lvl="0" indent="-368300" algn="l" rtl="0">
              <a:spcBef>
                <a:spcPts val="1000"/>
              </a:spcBef>
              <a:spcAft>
                <a:spcPts val="0"/>
              </a:spcAft>
              <a:buSzPts val="2200"/>
              <a:buChar char="●"/>
            </a:pPr>
            <a:r>
              <a:rPr lang="en-US" sz="2200"/>
              <a:t>As we accumulate more remote sensing imagery, we can perform temporal analysis to detect various changes on the planet, from crops growing over the summer to coastal erosion and urbanisation processes</a:t>
            </a:r>
            <a:br>
              <a:rPr lang="en-US" sz="2200"/>
            </a:br>
            <a:endParaRPr sz="2200"/>
          </a:p>
          <a:p>
            <a:pPr marL="457200" lvl="0" indent="-368300" algn="l" rtl="0">
              <a:spcBef>
                <a:spcPts val="0"/>
              </a:spcBef>
              <a:spcAft>
                <a:spcPts val="0"/>
              </a:spcAft>
              <a:buSzPts val="2200"/>
              <a:buChar char="●"/>
            </a:pPr>
            <a:r>
              <a:rPr lang="en-US" sz="2200"/>
              <a:t>Much easier to compare imagery from the same observation programmes as sensors and resolution will be the same</a:t>
            </a:r>
            <a:endParaRPr sz="2200"/>
          </a:p>
          <a:p>
            <a:pPr marL="0" lvl="0" indent="0" algn="l" rtl="0">
              <a:spcBef>
                <a:spcPts val="1000"/>
              </a:spcBef>
              <a:spcAft>
                <a:spcPts val="0"/>
              </a:spcAft>
              <a:buNone/>
            </a:pPr>
            <a:endParaRPr sz="1500">
              <a:solidFill>
                <a:srgbClr val="B7B7B7"/>
              </a:solidFill>
            </a:endParaRPr>
          </a:p>
          <a:p>
            <a:pPr marL="0" lvl="0" indent="0" algn="l" rtl="0">
              <a:spcBef>
                <a:spcPts val="1000"/>
              </a:spcBef>
              <a:spcAft>
                <a:spcPts val="0"/>
              </a:spcAft>
              <a:buNone/>
            </a:pPr>
            <a:r>
              <a:rPr lang="en-US" sz="1800" i="1">
                <a:solidFill>
                  <a:srgbClr val="B7B7B7"/>
                </a:solidFill>
              </a:rPr>
              <a:t>Image: </a:t>
            </a:r>
            <a:r>
              <a:rPr lang="en-US" sz="1800" i="1" u="sng">
                <a:solidFill>
                  <a:srgbClr val="B7B7B7"/>
                </a:solidFill>
                <a:hlinkClick r:id="rId3">
                  <a:extLst>
                    <a:ext uri="{A12FA001-AC4F-418D-AE19-62706E023703}">
                      <ahyp:hlinkClr xmlns:ahyp="http://schemas.microsoft.com/office/drawing/2018/hyperlinkcolor" val="tx"/>
                    </a:ext>
                  </a:extLst>
                </a:hlinkClick>
              </a:rPr>
              <a:t>https://emapr.github.io/LT-GEE/landtrendr.html</a:t>
            </a:r>
            <a:r>
              <a:rPr lang="en-US" sz="1800" i="1">
                <a:solidFill>
                  <a:srgbClr val="B7B7B7"/>
                </a:solidFill>
              </a:rPr>
              <a:t> </a:t>
            </a:r>
            <a:endParaRPr sz="1800" i="1">
              <a:solidFill>
                <a:srgbClr val="B7B7B7"/>
              </a:solidFill>
            </a:endParaRPr>
          </a:p>
        </p:txBody>
      </p:sp>
      <p:pic>
        <p:nvPicPr>
          <p:cNvPr id="412" name="Google Shape;412;p58"/>
          <p:cNvPicPr preferRelativeResize="0"/>
          <p:nvPr/>
        </p:nvPicPr>
        <p:blipFill>
          <a:blip r:embed="rId4">
            <a:alphaModFix/>
          </a:blip>
          <a:stretch>
            <a:fillRect/>
          </a:stretch>
        </p:blipFill>
        <p:spPr>
          <a:xfrm>
            <a:off x="6455613" y="1902475"/>
            <a:ext cx="5650263" cy="4103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60000" y="900000"/>
            <a:ext cx="945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Brief history of remote sensing (2)</a:t>
            </a:r>
            <a:endParaRPr/>
          </a:p>
        </p:txBody>
      </p:sp>
      <p:sp>
        <p:nvSpPr>
          <p:cNvPr id="140" name="Google Shape;140;p23"/>
          <p:cNvSpPr txBox="1">
            <a:spLocks noGrp="1"/>
          </p:cNvSpPr>
          <p:nvPr>
            <p:ph type="body" idx="1"/>
          </p:nvPr>
        </p:nvSpPr>
        <p:spPr>
          <a:xfrm>
            <a:off x="360000" y="2412000"/>
            <a:ext cx="5126400" cy="3775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b="1"/>
              <a:t>Pre-Space Age (1800s-1957)</a:t>
            </a:r>
            <a:endParaRPr b="1"/>
          </a:p>
          <a:p>
            <a:pPr marL="0" lvl="0" indent="0" algn="l" rtl="0">
              <a:spcBef>
                <a:spcPts val="1000"/>
              </a:spcBef>
              <a:spcAft>
                <a:spcPts val="0"/>
              </a:spcAft>
              <a:buNone/>
            </a:pPr>
            <a:endParaRPr/>
          </a:p>
          <a:p>
            <a:pPr marL="457200" lvl="0" indent="-381000" algn="l" rtl="0">
              <a:spcBef>
                <a:spcPts val="1000"/>
              </a:spcBef>
              <a:spcAft>
                <a:spcPts val="0"/>
              </a:spcAft>
              <a:buSzPts val="2400"/>
              <a:buChar char="●"/>
            </a:pPr>
            <a:r>
              <a:rPr lang="en-US"/>
              <a:t>Photography (1800s)</a:t>
            </a:r>
            <a:endParaRPr/>
          </a:p>
          <a:p>
            <a:pPr marL="457200" lvl="0" indent="-381000" algn="l" rtl="0">
              <a:spcBef>
                <a:spcPts val="0"/>
              </a:spcBef>
              <a:spcAft>
                <a:spcPts val="0"/>
              </a:spcAft>
              <a:buSzPts val="2400"/>
              <a:buChar char="●"/>
            </a:pPr>
            <a:r>
              <a:rPr lang="en-US"/>
              <a:t>First flight (early 1900s)</a:t>
            </a:r>
            <a:endParaRPr/>
          </a:p>
          <a:p>
            <a:pPr marL="457200" lvl="0" indent="-381000" algn="l" rtl="0">
              <a:spcBef>
                <a:spcPts val="0"/>
              </a:spcBef>
              <a:spcAft>
                <a:spcPts val="0"/>
              </a:spcAft>
              <a:buSzPts val="2400"/>
              <a:buChar char="●"/>
            </a:pPr>
            <a:r>
              <a:rPr lang="en-US" b="1"/>
              <a:t>WWII (1939-1945)</a:t>
            </a:r>
            <a:endParaRPr b="1"/>
          </a:p>
          <a:p>
            <a:pPr marL="914400" lvl="1" indent="-350519" algn="l" rtl="0">
              <a:spcBef>
                <a:spcPts val="0"/>
              </a:spcBef>
              <a:spcAft>
                <a:spcPts val="0"/>
              </a:spcAft>
              <a:buSzPts val="1920"/>
              <a:buChar char="○"/>
            </a:pPr>
            <a:r>
              <a:rPr lang="en-US"/>
              <a:t>Aerial photography is key military asset</a:t>
            </a:r>
            <a:endParaRPr/>
          </a:p>
          <a:p>
            <a:pPr marL="914400" lvl="1" indent="-350519" algn="l" rtl="0">
              <a:spcBef>
                <a:spcPts val="0"/>
              </a:spcBef>
              <a:spcAft>
                <a:spcPts val="0"/>
              </a:spcAft>
              <a:buSzPts val="1920"/>
              <a:buChar char="○"/>
            </a:pPr>
            <a:r>
              <a:rPr lang="en-US"/>
              <a:t>Radar invented</a:t>
            </a:r>
            <a:endParaRPr/>
          </a:p>
          <a:p>
            <a:pPr marL="457200" lvl="0" indent="-381000" algn="l" rtl="0">
              <a:spcBef>
                <a:spcPts val="0"/>
              </a:spcBef>
              <a:spcAft>
                <a:spcPts val="0"/>
              </a:spcAft>
              <a:buSzPts val="2400"/>
              <a:buChar char="●"/>
            </a:pPr>
            <a:r>
              <a:rPr lang="en-US"/>
              <a:t>Spy planes (U-2) during Cold War</a:t>
            </a:r>
            <a:endParaRPr/>
          </a:p>
        </p:txBody>
      </p:sp>
      <p:sp>
        <p:nvSpPr>
          <p:cNvPr id="141" name="Google Shape;141;p23"/>
          <p:cNvSpPr txBox="1">
            <a:spLocks noGrp="1"/>
          </p:cNvSpPr>
          <p:nvPr>
            <p:ph type="body" idx="2"/>
          </p:nvPr>
        </p:nvSpPr>
        <p:spPr>
          <a:xfrm>
            <a:off x="5940000" y="2412000"/>
            <a:ext cx="56142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b="1"/>
              <a:t>Post-Space Age (1957-)</a:t>
            </a:r>
            <a:br>
              <a:rPr lang="en-US" b="1"/>
            </a:br>
            <a:endParaRPr b="1"/>
          </a:p>
          <a:p>
            <a:pPr marL="457200" lvl="0" indent="-381000" algn="l" rtl="0">
              <a:spcBef>
                <a:spcPts val="1000"/>
              </a:spcBef>
              <a:spcAft>
                <a:spcPts val="0"/>
              </a:spcAft>
              <a:buSzPts val="2400"/>
              <a:buChar char="●"/>
            </a:pPr>
            <a:r>
              <a:rPr lang="en-US"/>
              <a:t>Sputnik 1 - first satellite launched by USSR (1957), followed by US’ Explorer 1 (1958)</a:t>
            </a:r>
            <a:endParaRPr/>
          </a:p>
          <a:p>
            <a:pPr marL="914400" lvl="1" indent="-350519" algn="l" rtl="0">
              <a:spcBef>
                <a:spcPts val="0"/>
              </a:spcBef>
              <a:spcAft>
                <a:spcPts val="0"/>
              </a:spcAft>
              <a:buSzPts val="1920"/>
              <a:buChar char="○"/>
            </a:pPr>
            <a:r>
              <a:rPr lang="en-US"/>
              <a:t>5 other countries launch their first satellite in the next decade</a:t>
            </a:r>
            <a:endParaRPr/>
          </a:p>
          <a:p>
            <a:pPr marL="457200" lvl="0" indent="-381000" algn="l" rtl="0">
              <a:spcBef>
                <a:spcPts val="0"/>
              </a:spcBef>
              <a:spcAft>
                <a:spcPts val="0"/>
              </a:spcAft>
              <a:buSzPts val="2400"/>
              <a:buChar char="●"/>
            </a:pPr>
            <a:r>
              <a:rPr lang="en-US"/>
              <a:t>US’ Landsat programme (1972-) for continuous Earth monitoring</a:t>
            </a:r>
            <a:endParaRPr/>
          </a:p>
          <a:p>
            <a:pPr marL="457200" lvl="0" indent="-381000" algn="l" rtl="0">
              <a:spcBef>
                <a:spcPts val="0"/>
              </a:spcBef>
              <a:spcAft>
                <a:spcPts val="0"/>
              </a:spcAft>
              <a:buSzPts val="2400"/>
              <a:buChar char="●"/>
            </a:pPr>
            <a:r>
              <a:rPr lang="en-US"/>
              <a:t>Copernicus programme (EU; 2014-)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9"/>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Time-Series Analysis of Remote Sensing Imagery (2)</a:t>
            </a:r>
            <a:endParaRPr/>
          </a:p>
        </p:txBody>
      </p:sp>
      <p:sp>
        <p:nvSpPr>
          <p:cNvPr id="419" name="Google Shape;419;p59"/>
          <p:cNvSpPr txBox="1">
            <a:spLocks noGrp="1"/>
          </p:cNvSpPr>
          <p:nvPr>
            <p:ph type="body" idx="1"/>
          </p:nvPr>
        </p:nvSpPr>
        <p:spPr>
          <a:xfrm>
            <a:off x="360000" y="2412000"/>
            <a:ext cx="9822600" cy="4103100"/>
          </a:xfrm>
          <a:prstGeom prst="rect">
            <a:avLst/>
          </a:prstGeom>
        </p:spPr>
        <p:txBody>
          <a:bodyPr spcFirstLastPara="1" wrap="square" lIns="0" tIns="0" rIns="0" bIns="0" anchor="t" anchorCtr="0">
            <a:noAutofit/>
          </a:bodyPr>
          <a:lstStyle/>
          <a:p>
            <a:pPr marL="457200" lvl="0" indent="-368300" algn="l" rtl="0">
              <a:spcBef>
                <a:spcPts val="1000"/>
              </a:spcBef>
              <a:spcAft>
                <a:spcPts val="0"/>
              </a:spcAft>
              <a:buSzPts val="2200"/>
              <a:buAutoNum type="arabicPeriod"/>
            </a:pPr>
            <a:r>
              <a:rPr lang="en-US" sz="2200"/>
              <a:t>Extract values for each relevant band, for each relevant pixel from different time periods</a:t>
            </a:r>
            <a:br>
              <a:rPr lang="en-US" sz="2200"/>
            </a:br>
            <a:endParaRPr sz="2200"/>
          </a:p>
          <a:p>
            <a:pPr marL="457200" lvl="0" indent="-368300" algn="l" rtl="0">
              <a:spcBef>
                <a:spcPts val="0"/>
              </a:spcBef>
              <a:spcAft>
                <a:spcPts val="0"/>
              </a:spcAft>
              <a:buSzPts val="2200"/>
              <a:buAutoNum type="arabicPeriod"/>
            </a:pPr>
            <a:r>
              <a:rPr lang="en-US" sz="2200"/>
              <a:t>Standardise pixel values between time periods</a:t>
            </a:r>
            <a:endParaRPr sz="2200"/>
          </a:p>
          <a:p>
            <a:pPr marL="914400" lvl="1" indent="-368300" algn="l" rtl="0">
              <a:spcBef>
                <a:spcPts val="0"/>
              </a:spcBef>
              <a:spcAft>
                <a:spcPts val="0"/>
              </a:spcAft>
              <a:buSzPts val="2200"/>
              <a:buChar char="•"/>
            </a:pPr>
            <a:r>
              <a:rPr lang="en-US" sz="2200"/>
              <a:t>Ensure spectral fidelity between sensors (use calibrated surface reflectance values if possible)</a:t>
            </a:r>
            <a:endParaRPr sz="2200"/>
          </a:p>
          <a:p>
            <a:pPr marL="914400" lvl="1" indent="-368300" algn="l" rtl="0">
              <a:spcBef>
                <a:spcPts val="0"/>
              </a:spcBef>
              <a:spcAft>
                <a:spcPts val="0"/>
              </a:spcAft>
              <a:buSzPts val="2200"/>
              <a:buChar char="•"/>
            </a:pPr>
            <a:r>
              <a:rPr lang="en-US" sz="2200"/>
              <a:t>Fill in gaps (good luck with the clouds!)</a:t>
            </a:r>
            <a:endParaRPr sz="2200"/>
          </a:p>
          <a:p>
            <a:pPr marL="914400" lvl="1" indent="-368300" algn="l" rtl="0">
              <a:spcBef>
                <a:spcPts val="0"/>
              </a:spcBef>
              <a:spcAft>
                <a:spcPts val="0"/>
              </a:spcAft>
              <a:buSzPts val="2200"/>
              <a:buChar char="•"/>
            </a:pPr>
            <a:r>
              <a:rPr lang="en-US" sz="2200"/>
              <a:t>Resolve outliers</a:t>
            </a:r>
            <a:endParaRPr sz="2200"/>
          </a:p>
          <a:p>
            <a:pPr marL="914400" lvl="1" indent="-368300" algn="l" rtl="0">
              <a:spcBef>
                <a:spcPts val="0"/>
              </a:spcBef>
              <a:spcAft>
                <a:spcPts val="0"/>
              </a:spcAft>
              <a:buSzPts val="2200"/>
              <a:buChar char="•"/>
            </a:pPr>
            <a:r>
              <a:rPr lang="en-US" sz="2200"/>
              <a:t>Smooth and “detrend” data if needed</a:t>
            </a:r>
            <a:br>
              <a:rPr lang="en-US" sz="2200"/>
            </a:br>
            <a:endParaRPr sz="2200"/>
          </a:p>
          <a:p>
            <a:pPr marL="457200" lvl="0" indent="-368300" algn="l" rtl="0">
              <a:spcBef>
                <a:spcPts val="0"/>
              </a:spcBef>
              <a:spcAft>
                <a:spcPts val="0"/>
              </a:spcAft>
              <a:buSzPts val="2200"/>
              <a:buAutoNum type="arabicPeriod"/>
            </a:pPr>
            <a:r>
              <a:rPr lang="en-US" sz="2200"/>
              <a:t>Apply a relevant algorithm, for example</a:t>
            </a:r>
            <a:endParaRPr sz="2200"/>
          </a:p>
          <a:p>
            <a:pPr marL="914400" lvl="1" indent="-368300" algn="l" rtl="0">
              <a:spcBef>
                <a:spcPts val="0"/>
              </a:spcBef>
              <a:spcAft>
                <a:spcPts val="0"/>
              </a:spcAft>
              <a:buSzPts val="2200"/>
              <a:buChar char="•"/>
            </a:pPr>
            <a:r>
              <a:rPr lang="en-US" sz="2200"/>
              <a:t>LandTrendr</a:t>
            </a:r>
            <a:endParaRPr sz="2200"/>
          </a:p>
          <a:p>
            <a:pPr marL="914400" lvl="1" indent="-368300" algn="l" rtl="0">
              <a:spcBef>
                <a:spcPts val="0"/>
              </a:spcBef>
              <a:spcAft>
                <a:spcPts val="0"/>
              </a:spcAft>
              <a:buSzPts val="2200"/>
              <a:buChar char="•"/>
            </a:pPr>
            <a:r>
              <a:rPr lang="en-US" sz="2200"/>
              <a:t>Continuous Change Detection and Classification (CCDC)</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0"/>
          <p:cNvSpPr txBox="1">
            <a:spLocks noGrp="1"/>
          </p:cNvSpPr>
          <p:nvPr>
            <p:ph type="title"/>
          </p:nvPr>
        </p:nvSpPr>
        <p:spPr>
          <a:xfrm>
            <a:off x="360000" y="3470479"/>
            <a:ext cx="108006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Intro to Google Earth Engine (GEE)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6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0100" y="852312"/>
            <a:ext cx="12272200" cy="51533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2"/>
          <p:cNvSpPr txBox="1">
            <a:spLocks noGrp="1"/>
          </p:cNvSpPr>
          <p:nvPr>
            <p:ph type="body" idx="1"/>
          </p:nvPr>
        </p:nvSpPr>
        <p:spPr>
          <a:xfrm>
            <a:off x="360000" y="2412000"/>
            <a:ext cx="7959900" cy="41181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Traditionally, working with GIS has been desktop-based. You find, download and analyse data locally on your machine</a:t>
            </a:r>
            <a:br>
              <a:rPr lang="en-US"/>
            </a:br>
            <a:endParaRPr/>
          </a:p>
          <a:p>
            <a:pPr marL="457200" lvl="0" indent="-381000" algn="l" rtl="0">
              <a:spcBef>
                <a:spcPts val="0"/>
              </a:spcBef>
              <a:spcAft>
                <a:spcPts val="0"/>
              </a:spcAft>
              <a:buSzPts val="2400"/>
              <a:buChar char="●"/>
            </a:pPr>
            <a:r>
              <a:rPr lang="en-US"/>
              <a:t>But it doesn’t work well when dealing with large files and computationally expensive ML algorithms, as you are likely to run out of RAM, or storage space, or patience</a:t>
            </a:r>
            <a:br>
              <a:rPr lang="en-US"/>
            </a:br>
            <a:endParaRPr/>
          </a:p>
          <a:p>
            <a:pPr marL="457200" lvl="0" indent="-381000" algn="l" rtl="0">
              <a:spcBef>
                <a:spcPts val="0"/>
              </a:spcBef>
              <a:spcAft>
                <a:spcPts val="0"/>
              </a:spcAft>
              <a:buSzPts val="2400"/>
              <a:buChar char="●"/>
            </a:pPr>
            <a:r>
              <a:rPr lang="en-US" b="1"/>
              <a:t>Google Earth Engine</a:t>
            </a:r>
            <a:r>
              <a:rPr lang="en-US"/>
              <a:t> is one of the leading tools to work with remote sensing imagery at scale, fully in the cloud. It provides data + computational power</a:t>
            </a:r>
            <a:endParaRPr/>
          </a:p>
        </p:txBody>
      </p:sp>
      <p:sp>
        <p:nvSpPr>
          <p:cNvPr id="438" name="Google Shape;438;p62"/>
          <p:cNvSpPr txBox="1">
            <a:spLocks noGrp="1"/>
          </p:cNvSpPr>
          <p:nvPr>
            <p:ph type="title"/>
          </p:nvPr>
        </p:nvSpPr>
        <p:spPr>
          <a:xfrm>
            <a:off x="360000" y="900000"/>
            <a:ext cx="97182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What is Google Earth Engine (GEE)?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3"/>
          <p:cNvSpPr txBox="1">
            <a:spLocks noGrp="1"/>
          </p:cNvSpPr>
          <p:nvPr>
            <p:ph type="body" idx="1"/>
          </p:nvPr>
        </p:nvSpPr>
        <p:spPr>
          <a:xfrm>
            <a:off x="360000" y="2412000"/>
            <a:ext cx="7258500" cy="41181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Free for academic and non-profit use</a:t>
            </a:r>
            <a:br>
              <a:rPr lang="en-US"/>
            </a:br>
            <a:endParaRPr/>
          </a:p>
          <a:p>
            <a:pPr marL="457200" lvl="0" indent="-381000" algn="l" rtl="0">
              <a:spcBef>
                <a:spcPts val="0"/>
              </a:spcBef>
              <a:spcAft>
                <a:spcPts val="0"/>
              </a:spcAft>
              <a:buSzPts val="2400"/>
              <a:buChar char="●"/>
            </a:pPr>
            <a:r>
              <a:rPr lang="en-US"/>
              <a:t>A </a:t>
            </a:r>
            <a:r>
              <a:rPr lang="en-US" b="1"/>
              <a:t>multi-petabyte</a:t>
            </a:r>
            <a:r>
              <a:rPr lang="en-US"/>
              <a:t> catalogue of data (updated daily) that can be easily imported and analysed. This includes Landsat and Sentinel imagery, land use, historic weather data…</a:t>
            </a:r>
            <a:br>
              <a:rPr lang="en-US"/>
            </a:br>
            <a:endParaRPr/>
          </a:p>
          <a:p>
            <a:pPr marL="457200" lvl="0" indent="-381000" algn="l" rtl="0">
              <a:spcBef>
                <a:spcPts val="0"/>
              </a:spcBef>
              <a:spcAft>
                <a:spcPts val="0"/>
              </a:spcAft>
              <a:buSzPts val="2400"/>
              <a:buChar char="●"/>
            </a:pPr>
            <a:r>
              <a:rPr lang="en-US"/>
              <a:t>Built-in algorithms, from simple band arithmetics to ML tools</a:t>
            </a:r>
            <a:br>
              <a:rPr lang="en-US"/>
            </a:br>
            <a:endParaRPr/>
          </a:p>
          <a:p>
            <a:pPr marL="457200" lvl="0" indent="-381000" algn="l" rtl="0">
              <a:spcBef>
                <a:spcPts val="0"/>
              </a:spcBef>
              <a:spcAft>
                <a:spcPts val="0"/>
              </a:spcAft>
              <a:buSzPts val="2400"/>
              <a:buChar char="●"/>
            </a:pPr>
            <a:r>
              <a:rPr lang="en-US"/>
              <a:t>Expects code written in JavaScript, but provides a Python API</a:t>
            </a:r>
            <a:endParaRPr/>
          </a:p>
        </p:txBody>
      </p:sp>
      <p:sp>
        <p:nvSpPr>
          <p:cNvPr id="445" name="Google Shape;445;p63"/>
          <p:cNvSpPr txBox="1">
            <a:spLocks noGrp="1"/>
          </p:cNvSpPr>
          <p:nvPr>
            <p:ph type="title"/>
          </p:nvPr>
        </p:nvSpPr>
        <p:spPr>
          <a:xfrm>
            <a:off x="360000" y="900000"/>
            <a:ext cx="97182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What makes GEE great?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4"/>
          <p:cNvSpPr txBox="1">
            <a:spLocks noGrp="1"/>
          </p:cNvSpPr>
          <p:nvPr>
            <p:ph type="title"/>
          </p:nvPr>
        </p:nvSpPr>
        <p:spPr>
          <a:xfrm>
            <a:off x="360000" y="900000"/>
            <a:ext cx="97182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GEE Interface</a:t>
            </a:r>
            <a:endParaRPr/>
          </a:p>
        </p:txBody>
      </p:sp>
      <p:pic>
        <p:nvPicPr>
          <p:cNvPr id="452" name="Google Shape;452;p6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22513" y="1642825"/>
            <a:ext cx="9593175" cy="4918376"/>
          </a:xfrm>
          <a:prstGeom prst="rect">
            <a:avLst/>
          </a:prstGeom>
          <a:noFill/>
          <a:ln>
            <a:noFill/>
          </a:ln>
        </p:spPr>
      </p:pic>
      <p:sp>
        <p:nvSpPr>
          <p:cNvPr id="453" name="Google Shape;453;p64"/>
          <p:cNvSpPr/>
          <p:nvPr/>
        </p:nvSpPr>
        <p:spPr>
          <a:xfrm>
            <a:off x="427100" y="3441200"/>
            <a:ext cx="9593100" cy="3063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4" name="Google Shape;454;p64"/>
          <p:cNvSpPr/>
          <p:nvPr/>
        </p:nvSpPr>
        <p:spPr>
          <a:xfrm>
            <a:off x="3377900" y="2409100"/>
            <a:ext cx="3691500" cy="8910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5" name="Google Shape;455;p64"/>
          <p:cNvSpPr/>
          <p:nvPr/>
        </p:nvSpPr>
        <p:spPr>
          <a:xfrm>
            <a:off x="2656850" y="1642825"/>
            <a:ext cx="5133600" cy="468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6" name="Google Shape;456;p64"/>
          <p:cNvSpPr txBox="1"/>
          <p:nvPr/>
        </p:nvSpPr>
        <p:spPr>
          <a:xfrm>
            <a:off x="3953725" y="2562100"/>
            <a:ext cx="2623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i="1">
                <a:solidFill>
                  <a:schemeClr val="dk1"/>
                </a:solidFill>
              </a:rPr>
              <a:t>write code here</a:t>
            </a:r>
            <a:endParaRPr sz="2200" b="1" i="1">
              <a:solidFill>
                <a:schemeClr val="dk1"/>
              </a:solidFill>
            </a:endParaRPr>
          </a:p>
        </p:txBody>
      </p:sp>
      <p:sp>
        <p:nvSpPr>
          <p:cNvPr id="457" name="Google Shape;457;p64"/>
          <p:cNvSpPr txBox="1"/>
          <p:nvPr/>
        </p:nvSpPr>
        <p:spPr>
          <a:xfrm>
            <a:off x="3764450" y="1642825"/>
            <a:ext cx="39357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i="1">
                <a:solidFill>
                  <a:schemeClr val="dk1"/>
                </a:solidFill>
              </a:rPr>
              <a:t>search datasets here</a:t>
            </a:r>
            <a:endParaRPr sz="2100" b="1" i="1">
              <a:solidFill>
                <a:schemeClr val="dk1"/>
              </a:solidFill>
            </a:endParaRPr>
          </a:p>
        </p:txBody>
      </p:sp>
      <p:sp>
        <p:nvSpPr>
          <p:cNvPr id="458" name="Google Shape;458;p64"/>
          <p:cNvSpPr txBox="1"/>
          <p:nvPr/>
        </p:nvSpPr>
        <p:spPr>
          <a:xfrm>
            <a:off x="485950" y="5642300"/>
            <a:ext cx="53958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i="1">
                <a:solidFill>
                  <a:schemeClr val="dk1"/>
                </a:solidFill>
                <a:highlight>
                  <a:srgbClr val="F3F3F3"/>
                </a:highlight>
              </a:rPr>
              <a:t>create geometries (points, bounding boxes, etc) and view results here</a:t>
            </a:r>
            <a:endParaRPr sz="2200" b="1" i="1">
              <a:solidFill>
                <a:schemeClr val="dk1"/>
              </a:solidFill>
              <a:highlight>
                <a:srgbClr val="F3F3F3"/>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5"/>
          <p:cNvSpPr txBox="1">
            <a:spLocks noGrp="1"/>
          </p:cNvSpPr>
          <p:nvPr>
            <p:ph type="title"/>
          </p:nvPr>
        </p:nvSpPr>
        <p:spPr>
          <a:xfrm>
            <a:off x="360000" y="900000"/>
            <a:ext cx="97182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See dataset metadata in GEE</a:t>
            </a:r>
            <a:endParaRPr/>
          </a:p>
        </p:txBody>
      </p:sp>
      <p:pic>
        <p:nvPicPr>
          <p:cNvPr id="465" name="Google Shape;465;p6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0000" y="1946625"/>
            <a:ext cx="8194202" cy="4201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6"/>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Create NDVI in GEE</a:t>
            </a:r>
            <a:endParaRPr/>
          </a:p>
        </p:txBody>
      </p:sp>
      <p:sp>
        <p:nvSpPr>
          <p:cNvPr id="472" name="Google Shape;472;p66"/>
          <p:cNvSpPr txBox="1">
            <a:spLocks noGrp="1"/>
          </p:cNvSpPr>
          <p:nvPr>
            <p:ph type="body" idx="1"/>
          </p:nvPr>
        </p:nvSpPr>
        <p:spPr>
          <a:xfrm>
            <a:off x="360000" y="1964650"/>
            <a:ext cx="9304800" cy="4364700"/>
          </a:xfrm>
          <a:prstGeom prst="rect">
            <a:avLst/>
          </a:prstGeom>
        </p:spPr>
        <p:txBody>
          <a:bodyPr spcFirstLastPara="1" wrap="square" lIns="0" tIns="0" rIns="0" bIns="0" anchor="t" anchorCtr="0">
            <a:noAutofit/>
          </a:bodyPr>
          <a:lstStyle/>
          <a:p>
            <a:pPr marL="0" lvl="0" indent="0" algn="l" rtl="0">
              <a:lnSpc>
                <a:spcPct val="50000"/>
              </a:lnSpc>
              <a:spcBef>
                <a:spcPts val="1000"/>
              </a:spcBef>
              <a:spcAft>
                <a:spcPts val="0"/>
              </a:spcAft>
              <a:buNone/>
            </a:pPr>
            <a:r>
              <a:rPr lang="en-US" sz="1400">
                <a:latin typeface="Courier New"/>
                <a:ea typeface="Courier New"/>
                <a:cs typeface="Courier New"/>
                <a:sym typeface="Courier New"/>
              </a:rPr>
              <a:t>// 1 - Import the relevant image collection (e.g. Sentinel 2, call it “</a:t>
            </a:r>
            <a:r>
              <a:rPr lang="en-US" sz="1400" b="1">
                <a:latin typeface="Courier New"/>
                <a:ea typeface="Courier New"/>
                <a:cs typeface="Courier New"/>
                <a:sym typeface="Courier New"/>
              </a:rPr>
              <a:t>landsat8</a:t>
            </a:r>
            <a:r>
              <a:rPr lang="en-US" sz="1400">
                <a:latin typeface="Courier New"/>
                <a:ea typeface="Courier New"/>
                <a:cs typeface="Courier New"/>
                <a:sym typeface="Courier New"/>
              </a:rPr>
              <a:t>”)</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 2 - Use "Add a marker" to create the anchor point (“</a:t>
            </a:r>
            <a:r>
              <a:rPr lang="en-US" sz="1400" b="1">
                <a:latin typeface="Courier New"/>
                <a:ea typeface="Courier New"/>
                <a:cs typeface="Courier New"/>
                <a:sym typeface="Courier New"/>
              </a:rPr>
              <a:t>centralLondon</a:t>
            </a:r>
            <a:r>
              <a:rPr lang="en-US" sz="1400">
                <a:latin typeface="Courier New"/>
                <a:ea typeface="Courier New"/>
                <a:cs typeface="Courier New"/>
                <a:sym typeface="Courier New"/>
              </a:rPr>
              <a:t>”)</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var image = ee.Image(</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  landsat8.filterBounds(centralLondon)</a:t>
            </a:r>
            <a:endParaRPr sz="1400">
              <a:latin typeface="Courier New"/>
              <a:ea typeface="Courier New"/>
              <a:cs typeface="Courier New"/>
              <a:sym typeface="Courier New"/>
            </a:endParaRPr>
          </a:p>
          <a:p>
            <a:pPr marL="457200" lvl="0" indent="0" algn="l" rtl="0">
              <a:lnSpc>
                <a:spcPct val="50000"/>
              </a:lnSpc>
              <a:spcBef>
                <a:spcPts val="1000"/>
              </a:spcBef>
              <a:spcAft>
                <a:spcPts val="0"/>
              </a:spcAft>
              <a:buNone/>
            </a:pPr>
            <a:r>
              <a:rPr lang="en-US" sz="1400">
                <a:latin typeface="Courier New"/>
                <a:ea typeface="Courier New"/>
                <a:cs typeface="Courier New"/>
                <a:sym typeface="Courier New"/>
              </a:rPr>
              <a:t>.filterDate('2023-01-01', '2023-12-31')</a:t>
            </a:r>
            <a:endParaRPr sz="1400">
              <a:latin typeface="Courier New"/>
              <a:ea typeface="Courier New"/>
              <a:cs typeface="Courier New"/>
              <a:sym typeface="Courier New"/>
            </a:endParaRPr>
          </a:p>
          <a:p>
            <a:pPr marL="457200" lvl="0" indent="0" algn="l" rtl="0">
              <a:lnSpc>
                <a:spcPct val="50000"/>
              </a:lnSpc>
              <a:spcBef>
                <a:spcPts val="1000"/>
              </a:spcBef>
              <a:spcAft>
                <a:spcPts val="0"/>
              </a:spcAft>
              <a:buNone/>
            </a:pPr>
            <a:r>
              <a:rPr lang="en-US" sz="1400">
                <a:latin typeface="Courier New"/>
                <a:ea typeface="Courier New"/>
                <a:cs typeface="Courier New"/>
                <a:sym typeface="Courier New"/>
              </a:rPr>
              <a:t>.sort('CLOUD_COVER')</a:t>
            </a:r>
            <a:endParaRPr sz="1400">
              <a:latin typeface="Courier New"/>
              <a:ea typeface="Courier New"/>
              <a:cs typeface="Courier New"/>
              <a:sym typeface="Courier New"/>
            </a:endParaRPr>
          </a:p>
          <a:p>
            <a:pPr marL="457200" lvl="0" indent="0" algn="l" rtl="0">
              <a:lnSpc>
                <a:spcPct val="50000"/>
              </a:lnSpc>
              <a:spcBef>
                <a:spcPts val="1000"/>
              </a:spcBef>
              <a:spcAft>
                <a:spcPts val="0"/>
              </a:spcAft>
              <a:buNone/>
            </a:pPr>
            <a:r>
              <a:rPr lang="en-US" sz="1400">
                <a:latin typeface="Courier New"/>
                <a:ea typeface="Courier New"/>
                <a:cs typeface="Courier New"/>
                <a:sym typeface="Courier New"/>
              </a:rPr>
              <a:t>.first() // get least cloudy image in 2023</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 Compute the Normalized Difference Vegetation Index (NDVI)</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var nir = image.select('B5');</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var red = image.select('B4');</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var ndvi = nir.subtract(red).divide(nir.add(red)).rename('NDVI');</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 Display the result.</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Map.centerObject(image, 9);</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var ndviParams = {min: -2, max: 2, palette: ['blue', 'white', 'green']};</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Map.addLayer(ndvi, ndviParams, 'NDVI image');</a:t>
            </a:r>
            <a:endParaRPr sz="1400">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7"/>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Create NDVI in GEE (2)</a:t>
            </a:r>
            <a:endParaRPr/>
          </a:p>
        </p:txBody>
      </p:sp>
      <p:sp>
        <p:nvSpPr>
          <p:cNvPr id="479" name="Google Shape;479;p67"/>
          <p:cNvSpPr txBox="1">
            <a:spLocks noGrp="1"/>
          </p:cNvSpPr>
          <p:nvPr>
            <p:ph type="body" idx="1"/>
          </p:nvPr>
        </p:nvSpPr>
        <p:spPr>
          <a:xfrm>
            <a:off x="360000" y="1964650"/>
            <a:ext cx="9304800" cy="4364700"/>
          </a:xfrm>
          <a:prstGeom prst="rect">
            <a:avLst/>
          </a:prstGeom>
        </p:spPr>
        <p:txBody>
          <a:bodyPr spcFirstLastPara="1" wrap="square" lIns="0" tIns="0" rIns="0" bIns="0" anchor="t" anchorCtr="0">
            <a:noAutofit/>
          </a:bodyPr>
          <a:lstStyle/>
          <a:p>
            <a:pPr marL="0" lvl="0" indent="0" algn="l" rtl="0">
              <a:lnSpc>
                <a:spcPct val="50000"/>
              </a:lnSpc>
              <a:spcBef>
                <a:spcPts val="1000"/>
              </a:spcBef>
              <a:spcAft>
                <a:spcPts val="0"/>
              </a:spcAft>
              <a:buNone/>
            </a:pPr>
            <a:r>
              <a:rPr lang="en-US" sz="1400">
                <a:latin typeface="Courier New"/>
                <a:ea typeface="Courier New"/>
                <a:cs typeface="Courier New"/>
                <a:sym typeface="Courier New"/>
              </a:rPr>
              <a:t>// 1 - Import the relevant image collection (e.g. Sentinel 2, call it “</a:t>
            </a:r>
            <a:r>
              <a:rPr lang="en-US" sz="1400" b="1">
                <a:latin typeface="Courier New"/>
                <a:ea typeface="Courier New"/>
                <a:cs typeface="Courier New"/>
                <a:sym typeface="Courier New"/>
              </a:rPr>
              <a:t>landsat8</a:t>
            </a:r>
            <a:r>
              <a:rPr lang="en-US" sz="1400">
                <a:latin typeface="Courier New"/>
                <a:ea typeface="Courier New"/>
                <a:cs typeface="Courier New"/>
                <a:sym typeface="Courier New"/>
              </a:rPr>
              <a:t>”)</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 2 - Use "Add a marker" to create the anchor point (“</a:t>
            </a:r>
            <a:r>
              <a:rPr lang="en-US" sz="1400" b="1">
                <a:latin typeface="Courier New"/>
                <a:ea typeface="Courier New"/>
                <a:cs typeface="Courier New"/>
                <a:sym typeface="Courier New"/>
              </a:rPr>
              <a:t>centralLondon</a:t>
            </a:r>
            <a:r>
              <a:rPr lang="en-US" sz="1400">
                <a:latin typeface="Courier New"/>
                <a:ea typeface="Courier New"/>
                <a:cs typeface="Courier New"/>
                <a:sym typeface="Courier New"/>
              </a:rPr>
              <a:t>”)</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var image = ee.Image(</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  landsat8.filterBounds(centralLondon)</a:t>
            </a:r>
            <a:endParaRPr sz="1400">
              <a:latin typeface="Courier New"/>
              <a:ea typeface="Courier New"/>
              <a:cs typeface="Courier New"/>
              <a:sym typeface="Courier New"/>
            </a:endParaRPr>
          </a:p>
          <a:p>
            <a:pPr marL="457200" lvl="0" indent="0" algn="l" rtl="0">
              <a:lnSpc>
                <a:spcPct val="50000"/>
              </a:lnSpc>
              <a:spcBef>
                <a:spcPts val="1000"/>
              </a:spcBef>
              <a:spcAft>
                <a:spcPts val="0"/>
              </a:spcAft>
              <a:buNone/>
            </a:pPr>
            <a:r>
              <a:rPr lang="en-US" sz="1400">
                <a:latin typeface="Courier New"/>
                <a:ea typeface="Courier New"/>
                <a:cs typeface="Courier New"/>
                <a:sym typeface="Courier New"/>
              </a:rPr>
              <a:t>.filterDate('2023-01-01', '2023-12-31')</a:t>
            </a:r>
            <a:endParaRPr sz="1400">
              <a:latin typeface="Courier New"/>
              <a:ea typeface="Courier New"/>
              <a:cs typeface="Courier New"/>
              <a:sym typeface="Courier New"/>
            </a:endParaRPr>
          </a:p>
          <a:p>
            <a:pPr marL="457200" lvl="0" indent="0" algn="l" rtl="0">
              <a:lnSpc>
                <a:spcPct val="50000"/>
              </a:lnSpc>
              <a:spcBef>
                <a:spcPts val="1000"/>
              </a:spcBef>
              <a:spcAft>
                <a:spcPts val="0"/>
              </a:spcAft>
              <a:buNone/>
            </a:pPr>
            <a:r>
              <a:rPr lang="en-US" sz="1400">
                <a:latin typeface="Courier New"/>
                <a:ea typeface="Courier New"/>
                <a:cs typeface="Courier New"/>
                <a:sym typeface="Courier New"/>
              </a:rPr>
              <a:t>.sort('CLOUD_COVER')</a:t>
            </a:r>
            <a:endParaRPr sz="1400">
              <a:latin typeface="Courier New"/>
              <a:ea typeface="Courier New"/>
              <a:cs typeface="Courier New"/>
              <a:sym typeface="Courier New"/>
            </a:endParaRPr>
          </a:p>
          <a:p>
            <a:pPr marL="457200" lvl="0" indent="0" algn="l" rtl="0">
              <a:lnSpc>
                <a:spcPct val="50000"/>
              </a:lnSpc>
              <a:spcBef>
                <a:spcPts val="1000"/>
              </a:spcBef>
              <a:spcAft>
                <a:spcPts val="0"/>
              </a:spcAft>
              <a:buNone/>
            </a:pPr>
            <a:r>
              <a:rPr lang="en-US" sz="1400">
                <a:latin typeface="Courier New"/>
                <a:ea typeface="Courier New"/>
                <a:cs typeface="Courier New"/>
                <a:sym typeface="Courier New"/>
              </a:rPr>
              <a:t>.first() // get least cloudy image in 2023</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b="1">
                <a:latin typeface="Courier New"/>
                <a:ea typeface="Courier New"/>
                <a:cs typeface="Courier New"/>
                <a:sym typeface="Courier New"/>
              </a:rPr>
              <a:t>var ndvi = image.normalizedDifference(['B5', 'B4']).rename('NDVI');</a:t>
            </a:r>
            <a:endParaRPr sz="1400" b="1">
              <a:latin typeface="Courier New"/>
              <a:ea typeface="Courier New"/>
              <a:cs typeface="Courier New"/>
              <a:sym typeface="Courier New"/>
            </a:endParaRPr>
          </a:p>
          <a:p>
            <a:pPr marL="0" lvl="0" indent="0" algn="l" rtl="0">
              <a:lnSpc>
                <a:spcPct val="50000"/>
              </a:lnSpc>
              <a:spcBef>
                <a:spcPts val="1000"/>
              </a:spcBef>
              <a:spcAft>
                <a:spcPts val="0"/>
              </a:spcAft>
              <a:buNone/>
            </a:pPr>
            <a:br>
              <a:rPr lang="en-US" sz="1400">
                <a:latin typeface="Courier New"/>
                <a:ea typeface="Courier New"/>
                <a:cs typeface="Courier New"/>
                <a:sym typeface="Courier New"/>
              </a:rPr>
            </a:b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 Display the result.</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Map.centerObject(image, 9);</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var ndviParams = {min: -2, max: 2, palette: ['blue', 'white', 'green']};</a:t>
            </a:r>
            <a:endParaRPr sz="1400">
              <a:latin typeface="Courier New"/>
              <a:ea typeface="Courier New"/>
              <a:cs typeface="Courier New"/>
              <a:sym typeface="Courier New"/>
            </a:endParaRPr>
          </a:p>
          <a:p>
            <a:pPr marL="0" lvl="0" indent="0" algn="l" rtl="0">
              <a:lnSpc>
                <a:spcPct val="50000"/>
              </a:lnSpc>
              <a:spcBef>
                <a:spcPts val="1000"/>
              </a:spcBef>
              <a:spcAft>
                <a:spcPts val="0"/>
              </a:spcAft>
              <a:buNone/>
            </a:pPr>
            <a:r>
              <a:rPr lang="en-US" sz="1400">
                <a:latin typeface="Courier New"/>
                <a:ea typeface="Courier New"/>
                <a:cs typeface="Courier New"/>
                <a:sym typeface="Courier New"/>
              </a:rPr>
              <a:t>Map.addLayer(ndvi, ndviParams, 'NDVI image');</a:t>
            </a:r>
            <a:endParaRPr sz="1400">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8"/>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Create NDVI in GEE (3)</a:t>
            </a:r>
            <a:endParaRPr/>
          </a:p>
        </p:txBody>
      </p:sp>
      <p:pic>
        <p:nvPicPr>
          <p:cNvPr id="486" name="Google Shape;486;p6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0000" y="1757463"/>
            <a:ext cx="9000003" cy="49174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Copernicus Programme</a:t>
            </a:r>
            <a:endParaRPr/>
          </a:p>
        </p:txBody>
      </p:sp>
      <p:sp>
        <p:nvSpPr>
          <p:cNvPr id="148" name="Google Shape;148;p24"/>
          <p:cNvSpPr txBox="1">
            <a:spLocks noGrp="1"/>
          </p:cNvSpPr>
          <p:nvPr>
            <p:ph type="body" idx="1"/>
          </p:nvPr>
        </p:nvSpPr>
        <p:spPr>
          <a:xfrm>
            <a:off x="360000" y="2412000"/>
            <a:ext cx="6870600" cy="36000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Copernicus is the Earth observation component of the EU Space programme, launched in 2014</a:t>
            </a:r>
            <a:br>
              <a:rPr lang="en-US"/>
            </a:br>
            <a:endParaRPr/>
          </a:p>
          <a:p>
            <a:pPr marL="457200" lvl="0" indent="-381000" algn="l" rtl="0">
              <a:spcBef>
                <a:spcPts val="0"/>
              </a:spcBef>
              <a:spcAft>
                <a:spcPts val="0"/>
              </a:spcAft>
              <a:buSzPts val="2400"/>
              <a:buChar char="●"/>
            </a:pPr>
            <a:r>
              <a:rPr lang="en-US"/>
              <a:t>Collects and distributes timely global data about the atmosphere, land and sea from </a:t>
            </a:r>
            <a:r>
              <a:rPr lang="en-US" b="1"/>
              <a:t>Sentinel</a:t>
            </a:r>
            <a:r>
              <a:rPr lang="en-US"/>
              <a:t> and other satellites</a:t>
            </a:r>
            <a:br>
              <a:rPr lang="en-US"/>
            </a:br>
            <a:endParaRPr/>
          </a:p>
          <a:p>
            <a:pPr marL="457200" lvl="0" indent="-381000" algn="l" rtl="0">
              <a:spcBef>
                <a:spcPts val="0"/>
              </a:spcBef>
              <a:spcAft>
                <a:spcPts val="0"/>
              </a:spcAft>
              <a:buSzPts val="2400"/>
              <a:buChar char="●"/>
            </a:pPr>
            <a:r>
              <a:rPr lang="en-US"/>
              <a:t>The data is free and easily accessible</a:t>
            </a:r>
            <a:endParaRPr/>
          </a:p>
        </p:txBody>
      </p:sp>
      <p:pic>
        <p:nvPicPr>
          <p:cNvPr id="149" name="Google Shape;149;p2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742796" y="1533604"/>
            <a:ext cx="3166077" cy="13680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9"/>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Export as GeoTIFF from GEE</a:t>
            </a:r>
            <a:endParaRPr/>
          </a:p>
        </p:txBody>
      </p:sp>
      <p:sp>
        <p:nvSpPr>
          <p:cNvPr id="493" name="Google Shape;493;p69"/>
          <p:cNvSpPr txBox="1">
            <a:spLocks noGrp="1"/>
          </p:cNvSpPr>
          <p:nvPr>
            <p:ph type="body" idx="1"/>
          </p:nvPr>
        </p:nvSpPr>
        <p:spPr>
          <a:xfrm>
            <a:off x="360000" y="2412000"/>
            <a:ext cx="6205200" cy="3600000"/>
          </a:xfrm>
          <a:prstGeom prst="rect">
            <a:avLst/>
          </a:prstGeom>
        </p:spPr>
        <p:txBody>
          <a:bodyPr spcFirstLastPara="1" wrap="square" lIns="0" tIns="0" rIns="0" bIns="0" anchor="t" anchorCtr="0">
            <a:noAutofit/>
          </a:bodyPr>
          <a:lstStyle/>
          <a:p>
            <a:pPr marL="457200" lvl="0" indent="-342900" algn="l" rtl="0">
              <a:lnSpc>
                <a:spcPct val="115000"/>
              </a:lnSpc>
              <a:spcBef>
                <a:spcPts val="0"/>
              </a:spcBef>
              <a:spcAft>
                <a:spcPts val="0"/>
              </a:spcAft>
              <a:buSzPts val="1800"/>
              <a:buAutoNum type="arabicPeriod"/>
            </a:pPr>
            <a:r>
              <a:rPr lang="en-US" sz="1800"/>
              <a:t>Using GUI, create a new bounding polygon called </a:t>
            </a:r>
            <a:r>
              <a:rPr lang="en-US" sz="1800" b="1"/>
              <a:t>centralLondonPoly</a:t>
            </a:r>
            <a:br>
              <a:rPr lang="en-US" sz="1800"/>
            </a:br>
            <a:endParaRPr sz="1800"/>
          </a:p>
          <a:p>
            <a:pPr marL="457200" lvl="0" indent="-342900" algn="l" rtl="0">
              <a:lnSpc>
                <a:spcPct val="115000"/>
              </a:lnSpc>
              <a:spcBef>
                <a:spcPts val="0"/>
              </a:spcBef>
              <a:spcAft>
                <a:spcPts val="0"/>
              </a:spcAft>
              <a:buSzPts val="1800"/>
              <a:buFont typeface="Courier New"/>
              <a:buAutoNum type="arabicPeriod"/>
            </a:pPr>
            <a:r>
              <a:rPr lang="en-US" sz="1800"/>
              <a:t>Run the following to generate an image to GDrive:</a:t>
            </a:r>
            <a:br>
              <a:rPr lang="en-US" sz="1800">
                <a:latin typeface="Courier New"/>
                <a:ea typeface="Courier New"/>
                <a:cs typeface="Courier New"/>
                <a:sym typeface="Courier New"/>
              </a:rPr>
            </a:br>
            <a:endParaRPr sz="1800">
              <a:latin typeface="Courier New"/>
              <a:ea typeface="Courier New"/>
              <a:cs typeface="Courier New"/>
              <a:sym typeface="Courier New"/>
            </a:endParaRPr>
          </a:p>
          <a:p>
            <a:pPr marL="0" lvl="0" indent="0" algn="l" rtl="0">
              <a:lnSpc>
                <a:spcPct val="115000"/>
              </a:lnSpc>
              <a:spcBef>
                <a:spcPts val="0"/>
              </a:spcBef>
              <a:spcAft>
                <a:spcPts val="0"/>
              </a:spcAft>
              <a:buNone/>
            </a:pPr>
            <a:r>
              <a:rPr lang="en-US" sz="1800">
                <a:latin typeface="Courier New"/>
                <a:ea typeface="Courier New"/>
                <a:cs typeface="Courier New"/>
                <a:sym typeface="Courier New"/>
              </a:rPr>
              <a:t>Export.image.toDrive({</a:t>
            </a:r>
            <a:endParaRPr sz="1800">
              <a:latin typeface="Courier New"/>
              <a:ea typeface="Courier New"/>
              <a:cs typeface="Courier New"/>
              <a:sym typeface="Courier New"/>
            </a:endParaRPr>
          </a:p>
          <a:p>
            <a:pPr marL="0" lvl="0" indent="0" algn="l" rtl="0">
              <a:lnSpc>
                <a:spcPct val="115000"/>
              </a:lnSpc>
              <a:spcBef>
                <a:spcPts val="0"/>
              </a:spcBef>
              <a:spcAft>
                <a:spcPts val="0"/>
              </a:spcAft>
              <a:buNone/>
            </a:pPr>
            <a:r>
              <a:rPr lang="en-US" sz="1800">
                <a:latin typeface="Courier New"/>
                <a:ea typeface="Courier New"/>
                <a:cs typeface="Courier New"/>
                <a:sym typeface="Courier New"/>
              </a:rPr>
              <a:t>  image: </a:t>
            </a:r>
            <a:r>
              <a:rPr lang="en-US" sz="1800" b="1">
                <a:latin typeface="Courier New"/>
                <a:ea typeface="Courier New"/>
                <a:cs typeface="Courier New"/>
                <a:sym typeface="Courier New"/>
              </a:rPr>
              <a:t>ndvi</a:t>
            </a:r>
            <a:r>
              <a:rPr lang="en-US" sz="1800">
                <a:latin typeface="Courier New"/>
                <a:ea typeface="Courier New"/>
                <a:cs typeface="Courier New"/>
                <a:sym typeface="Courier New"/>
              </a:rPr>
              <a:t>,</a:t>
            </a:r>
            <a:endParaRPr sz="1800">
              <a:latin typeface="Courier New"/>
              <a:ea typeface="Courier New"/>
              <a:cs typeface="Courier New"/>
              <a:sym typeface="Courier New"/>
            </a:endParaRPr>
          </a:p>
          <a:p>
            <a:pPr marL="0" lvl="0" indent="0" algn="l" rtl="0">
              <a:lnSpc>
                <a:spcPct val="115000"/>
              </a:lnSpc>
              <a:spcBef>
                <a:spcPts val="0"/>
              </a:spcBef>
              <a:spcAft>
                <a:spcPts val="0"/>
              </a:spcAft>
              <a:buNone/>
            </a:pPr>
            <a:r>
              <a:rPr lang="en-US" sz="1800">
                <a:latin typeface="Courier New"/>
                <a:ea typeface="Courier New"/>
                <a:cs typeface="Courier New"/>
                <a:sym typeface="Courier New"/>
              </a:rPr>
              <a:t>  description: 'NDVI_London',</a:t>
            </a:r>
            <a:endParaRPr sz="1800">
              <a:latin typeface="Courier New"/>
              <a:ea typeface="Courier New"/>
              <a:cs typeface="Courier New"/>
              <a:sym typeface="Courier New"/>
            </a:endParaRPr>
          </a:p>
          <a:p>
            <a:pPr marL="0" lvl="0" indent="0" algn="l" rtl="0">
              <a:lnSpc>
                <a:spcPct val="115000"/>
              </a:lnSpc>
              <a:spcBef>
                <a:spcPts val="0"/>
              </a:spcBef>
              <a:spcAft>
                <a:spcPts val="0"/>
              </a:spcAft>
              <a:buNone/>
            </a:pPr>
            <a:r>
              <a:rPr lang="en-US" sz="1800">
                <a:latin typeface="Courier New"/>
                <a:ea typeface="Courier New"/>
                <a:cs typeface="Courier New"/>
                <a:sym typeface="Courier New"/>
              </a:rPr>
              <a:t>  scale: 30, // metres per pixel</a:t>
            </a:r>
            <a:endParaRPr sz="1800">
              <a:latin typeface="Courier New"/>
              <a:ea typeface="Courier New"/>
              <a:cs typeface="Courier New"/>
              <a:sym typeface="Courier New"/>
            </a:endParaRPr>
          </a:p>
          <a:p>
            <a:pPr marL="0" lvl="0" indent="0" algn="l" rtl="0">
              <a:lnSpc>
                <a:spcPct val="115000"/>
              </a:lnSpc>
              <a:spcBef>
                <a:spcPts val="0"/>
              </a:spcBef>
              <a:spcAft>
                <a:spcPts val="0"/>
              </a:spcAft>
              <a:buNone/>
            </a:pPr>
            <a:r>
              <a:rPr lang="en-US" sz="1800">
                <a:latin typeface="Courier New"/>
                <a:ea typeface="Courier New"/>
                <a:cs typeface="Courier New"/>
                <a:sym typeface="Courier New"/>
              </a:rPr>
              <a:t>  region: </a:t>
            </a:r>
            <a:r>
              <a:rPr lang="en-US" sz="1800" b="1">
                <a:latin typeface="Courier New"/>
                <a:ea typeface="Courier New"/>
                <a:cs typeface="Courier New"/>
                <a:sym typeface="Courier New"/>
              </a:rPr>
              <a:t>centralLondonPoly</a:t>
            </a:r>
            <a:endParaRPr sz="1800" b="1">
              <a:latin typeface="Courier New"/>
              <a:ea typeface="Courier New"/>
              <a:cs typeface="Courier New"/>
              <a:sym typeface="Courier New"/>
            </a:endParaRPr>
          </a:p>
          <a:p>
            <a:pPr marL="0" lvl="0" indent="0" algn="l" rtl="0">
              <a:lnSpc>
                <a:spcPct val="115000"/>
              </a:lnSpc>
              <a:spcBef>
                <a:spcPts val="0"/>
              </a:spcBef>
              <a:spcAft>
                <a:spcPts val="0"/>
              </a:spcAft>
              <a:buNone/>
            </a:pPr>
            <a:r>
              <a:rPr lang="en-US" sz="1800">
                <a:latin typeface="Courier New"/>
                <a:ea typeface="Courier New"/>
                <a:cs typeface="Courier New"/>
                <a:sym typeface="Courier New"/>
              </a:rPr>
              <a:t>});</a:t>
            </a:r>
            <a:endParaRPr sz="1800">
              <a:latin typeface="Courier New"/>
              <a:ea typeface="Courier New"/>
              <a:cs typeface="Courier New"/>
              <a:sym typeface="Courier New"/>
            </a:endParaRPr>
          </a:p>
        </p:txBody>
      </p:sp>
      <p:pic>
        <p:nvPicPr>
          <p:cNvPr id="494" name="Google Shape;494;p6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211250" y="1519125"/>
            <a:ext cx="5803949" cy="4651649"/>
          </a:xfrm>
          <a:prstGeom prst="rect">
            <a:avLst/>
          </a:prstGeom>
          <a:noFill/>
          <a:ln>
            <a:noFill/>
          </a:ln>
        </p:spPr>
      </p:pic>
      <p:cxnSp>
        <p:nvCxnSpPr>
          <p:cNvPr id="495" name="Google Shape;495;p69"/>
          <p:cNvCxnSpPr/>
          <p:nvPr/>
        </p:nvCxnSpPr>
        <p:spPr>
          <a:xfrm rot="10800000" flipH="1">
            <a:off x="5308250" y="4161275"/>
            <a:ext cx="1037100" cy="4758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70"/>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Create a timelapse in GEE</a:t>
            </a:r>
            <a:endParaRPr/>
          </a:p>
        </p:txBody>
      </p:sp>
      <p:pic>
        <p:nvPicPr>
          <p:cNvPr id="502" name="Google Shape;502;p70"/>
          <p:cNvPicPr preferRelativeResize="0"/>
          <p:nvPr/>
        </p:nvPicPr>
        <p:blipFill>
          <a:blip r:embed="rId3">
            <a:alphaModFix/>
          </a:blip>
          <a:stretch>
            <a:fillRect/>
          </a:stretch>
        </p:blipFill>
        <p:spPr>
          <a:xfrm>
            <a:off x="360000" y="1618625"/>
            <a:ext cx="4630150" cy="5113049"/>
          </a:xfrm>
          <a:prstGeom prst="rect">
            <a:avLst/>
          </a:prstGeom>
          <a:noFill/>
          <a:ln>
            <a:noFill/>
          </a:ln>
        </p:spPr>
      </p:pic>
      <p:sp>
        <p:nvSpPr>
          <p:cNvPr id="503" name="Google Shape;503;p70"/>
          <p:cNvSpPr txBox="1"/>
          <p:nvPr/>
        </p:nvSpPr>
        <p:spPr>
          <a:xfrm>
            <a:off x="5251775" y="1642300"/>
            <a:ext cx="6804000" cy="5112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var allImages = ee.ImageCollection('LANDSAT/LE07/C02/T1_RT_TOA')</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.filter(ee.Filter.eq('WRS_PATH', 160))</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.filter(ee.Filter.eq('WRS_ROW', 43))</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.filter(ee.Filter.lt('CLOUD_COVER', 30))</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.filterDate('2000-01-01', '2023-12-30')</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.select(['B3', 'B2', 'B1'])</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.map(function(image) {</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return image.multiply(512).uint8();</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Export.video.toDrive({</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collection: allImages,</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description: 'dubaiTimelapse',</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dimensions: 720,</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framesPerSecond: 8,</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Clr>
                <a:schemeClr val="dk1"/>
              </a:buClr>
              <a:buSzPts val="1100"/>
              <a:buFont typeface="Arial"/>
              <a:buNone/>
            </a:pPr>
            <a:r>
              <a:rPr lang="en-US" sz="1800">
                <a:solidFill>
                  <a:schemeClr val="dk1"/>
                </a:solidFill>
                <a:latin typeface="Courier New"/>
                <a:ea typeface="Courier New"/>
                <a:cs typeface="Courier New"/>
                <a:sym typeface="Courier New"/>
              </a:rPr>
              <a:t> region: ee.Geometry.Rectangle([55.1, 25.0, 55.4, 25.3])</a:t>
            </a:r>
            <a:endParaRPr sz="1800">
              <a:solidFill>
                <a:schemeClr val="dk1"/>
              </a:solidFill>
              <a:latin typeface="Courier New"/>
              <a:ea typeface="Courier New"/>
              <a:cs typeface="Courier New"/>
              <a:sym typeface="Courier New"/>
            </a:endParaRPr>
          </a:p>
          <a:p>
            <a:pPr marL="0" lvl="0" indent="0" algn="l" rtl="0">
              <a:lnSpc>
                <a:spcPct val="90000"/>
              </a:lnSpc>
              <a:spcBef>
                <a:spcPts val="0"/>
              </a:spcBef>
              <a:spcAft>
                <a:spcPts val="0"/>
              </a:spcAft>
              <a:buNone/>
            </a:pPr>
            <a:r>
              <a:rPr lang="en-US" sz="1800">
                <a:solidFill>
                  <a:schemeClr val="dk1"/>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1"/>
          <p:cNvSpPr txBox="1">
            <a:spLocks noGrp="1"/>
          </p:cNvSpPr>
          <p:nvPr>
            <p:ph type="title"/>
          </p:nvPr>
        </p:nvSpPr>
        <p:spPr>
          <a:xfrm>
            <a:off x="360000" y="3470479"/>
            <a:ext cx="108006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Applications of Remote Sensing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2"/>
          <p:cNvSpPr txBox="1">
            <a:spLocks noGrp="1"/>
          </p:cNvSpPr>
          <p:nvPr>
            <p:ph type="body" idx="1"/>
          </p:nvPr>
        </p:nvSpPr>
        <p:spPr>
          <a:xfrm>
            <a:off x="360000" y="2412000"/>
            <a:ext cx="50094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b="1"/>
              <a:t>Crop health monitoring</a:t>
            </a:r>
            <a:endParaRPr b="1"/>
          </a:p>
          <a:p>
            <a:pPr marL="457200" lvl="0" indent="-350520" algn="l" rtl="0">
              <a:spcBef>
                <a:spcPts val="1000"/>
              </a:spcBef>
              <a:spcAft>
                <a:spcPts val="0"/>
              </a:spcAft>
              <a:buSzPts val="1920"/>
              <a:buChar char="●"/>
            </a:pPr>
            <a:r>
              <a:rPr lang="en-US"/>
              <a:t>Vegetation indices (NDVI, NVI) help track health of crops and identify areas of disease or vegetation stress</a:t>
            </a:r>
            <a:br>
              <a:rPr lang="en-US"/>
            </a:br>
            <a:endParaRPr/>
          </a:p>
          <a:p>
            <a:pPr marL="457200" lvl="0" indent="-350520" algn="l" rtl="0">
              <a:spcBef>
                <a:spcPts val="0"/>
              </a:spcBef>
              <a:spcAft>
                <a:spcPts val="0"/>
              </a:spcAft>
              <a:buSzPts val="1920"/>
              <a:buChar char="●"/>
            </a:pPr>
            <a:r>
              <a:rPr lang="en-US"/>
              <a:t>Can help predict yield</a:t>
            </a:r>
            <a:endParaRPr/>
          </a:p>
        </p:txBody>
      </p:sp>
      <p:sp>
        <p:nvSpPr>
          <p:cNvPr id="516" name="Google Shape;516;p72"/>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Agriculture 🌾</a:t>
            </a:r>
            <a:endParaRPr/>
          </a:p>
        </p:txBody>
      </p:sp>
      <p:sp>
        <p:nvSpPr>
          <p:cNvPr id="517" name="Google Shape;517;p72"/>
          <p:cNvSpPr txBox="1">
            <a:spLocks noGrp="1"/>
          </p:cNvSpPr>
          <p:nvPr>
            <p:ph type="body" idx="2"/>
          </p:nvPr>
        </p:nvSpPr>
        <p:spPr>
          <a:xfrm>
            <a:off x="5940000" y="2412000"/>
            <a:ext cx="53991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b="1"/>
              <a:t>Precision agriculture </a:t>
            </a:r>
            <a:endParaRPr b="1"/>
          </a:p>
          <a:p>
            <a:pPr marL="457200" lvl="0" indent="-350520" algn="l" rtl="0">
              <a:spcBef>
                <a:spcPts val="1000"/>
              </a:spcBef>
              <a:spcAft>
                <a:spcPts val="0"/>
              </a:spcAft>
              <a:buSzPts val="1920"/>
              <a:buChar char="●"/>
            </a:pPr>
            <a:r>
              <a:rPr lang="en-US"/>
              <a:t>Crop type mapping</a:t>
            </a:r>
            <a:br>
              <a:rPr lang="en-US"/>
            </a:br>
            <a:endParaRPr/>
          </a:p>
          <a:p>
            <a:pPr marL="457200" lvl="0" indent="-350520" algn="l" rtl="0">
              <a:spcBef>
                <a:spcPts val="0"/>
              </a:spcBef>
              <a:spcAft>
                <a:spcPts val="0"/>
              </a:spcAft>
              <a:buSzPts val="1920"/>
              <a:buChar char="●"/>
            </a:pPr>
            <a:r>
              <a:rPr lang="en-US"/>
              <a:t>Optimised irrigation (water only where and when needed)</a:t>
            </a:r>
            <a:br>
              <a:rPr lang="en-US"/>
            </a:br>
            <a:endParaRPr/>
          </a:p>
          <a:p>
            <a:pPr marL="457200" lvl="0" indent="-350520" algn="l" rtl="0">
              <a:spcBef>
                <a:spcPts val="0"/>
              </a:spcBef>
              <a:spcAft>
                <a:spcPts val="0"/>
              </a:spcAft>
              <a:buSzPts val="1920"/>
              <a:buChar char="●"/>
            </a:pPr>
            <a:r>
              <a:rPr lang="en-US"/>
              <a:t>Nutrient management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3"/>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Environmental monitoring 🌳</a:t>
            </a:r>
            <a:endParaRPr/>
          </a:p>
        </p:txBody>
      </p:sp>
      <p:sp>
        <p:nvSpPr>
          <p:cNvPr id="524" name="Google Shape;524;p73"/>
          <p:cNvSpPr txBox="1">
            <a:spLocks noGrp="1"/>
          </p:cNvSpPr>
          <p:nvPr>
            <p:ph type="body" idx="1"/>
          </p:nvPr>
        </p:nvSpPr>
        <p:spPr>
          <a:xfrm>
            <a:off x="360000" y="2412000"/>
            <a:ext cx="34200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200" b="1"/>
              <a:t>Deforestation</a:t>
            </a:r>
            <a:endParaRPr sz="2200" b="1"/>
          </a:p>
          <a:p>
            <a:pPr marL="457200" lvl="0" indent="-368300" algn="l" rtl="0">
              <a:spcBef>
                <a:spcPts val="1000"/>
              </a:spcBef>
              <a:spcAft>
                <a:spcPts val="0"/>
              </a:spcAft>
              <a:buSzPts val="2200"/>
              <a:buChar char="●"/>
            </a:pPr>
            <a:r>
              <a:rPr lang="en-US" sz="2200"/>
              <a:t>Using change detection in vegetation indices to track areas of declining vegetation</a:t>
            </a:r>
            <a:br>
              <a:rPr lang="en-US" sz="2200"/>
            </a:br>
            <a:endParaRPr sz="2200"/>
          </a:p>
          <a:p>
            <a:pPr marL="457200" lvl="0" indent="-368300" algn="l" rtl="0">
              <a:spcBef>
                <a:spcPts val="0"/>
              </a:spcBef>
              <a:spcAft>
                <a:spcPts val="0"/>
              </a:spcAft>
              <a:buSzPts val="2200"/>
              <a:buChar char="●"/>
            </a:pPr>
            <a:r>
              <a:rPr lang="en-US" sz="2200"/>
              <a:t>Identify forest fires and areas of illegal logging</a:t>
            </a:r>
            <a:endParaRPr sz="2200"/>
          </a:p>
        </p:txBody>
      </p:sp>
      <p:sp>
        <p:nvSpPr>
          <p:cNvPr id="525" name="Google Shape;525;p73"/>
          <p:cNvSpPr txBox="1">
            <a:spLocks noGrp="1"/>
          </p:cNvSpPr>
          <p:nvPr>
            <p:ph type="body" idx="2"/>
          </p:nvPr>
        </p:nvSpPr>
        <p:spPr>
          <a:xfrm>
            <a:off x="4320000" y="2412000"/>
            <a:ext cx="3420000" cy="40068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200" b="1"/>
              <a:t>Urbanisation</a:t>
            </a:r>
            <a:endParaRPr sz="2200" b="1"/>
          </a:p>
          <a:p>
            <a:pPr marL="457200" lvl="0" indent="-368300" algn="l" rtl="0">
              <a:spcBef>
                <a:spcPts val="1000"/>
              </a:spcBef>
              <a:spcAft>
                <a:spcPts val="0"/>
              </a:spcAft>
              <a:buSzPts val="2200"/>
              <a:buChar char="●"/>
            </a:pPr>
            <a:r>
              <a:rPr lang="en-US" sz="2200"/>
              <a:t>Classify land use, track changes in urban sprawls</a:t>
            </a:r>
            <a:br>
              <a:rPr lang="en-US" sz="2200"/>
            </a:br>
            <a:endParaRPr sz="2200"/>
          </a:p>
          <a:p>
            <a:pPr marL="457200" lvl="0" indent="-368300" algn="l" rtl="0">
              <a:spcBef>
                <a:spcPts val="0"/>
              </a:spcBef>
              <a:spcAft>
                <a:spcPts val="0"/>
              </a:spcAft>
              <a:buSzPts val="2200"/>
              <a:buChar char="●"/>
            </a:pPr>
            <a:r>
              <a:rPr lang="en-US" sz="2200"/>
              <a:t>Estimate population and predict future growth in places with unreliable census</a:t>
            </a:r>
            <a:endParaRPr sz="2200"/>
          </a:p>
        </p:txBody>
      </p:sp>
      <p:sp>
        <p:nvSpPr>
          <p:cNvPr id="526" name="Google Shape;526;p73"/>
          <p:cNvSpPr txBox="1">
            <a:spLocks noGrp="1"/>
          </p:cNvSpPr>
          <p:nvPr>
            <p:ph type="body" idx="3"/>
          </p:nvPr>
        </p:nvSpPr>
        <p:spPr>
          <a:xfrm>
            <a:off x="8280000" y="2412000"/>
            <a:ext cx="34200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200" b="1"/>
              <a:t>Glacier retreat</a:t>
            </a:r>
            <a:endParaRPr sz="2200" b="1"/>
          </a:p>
          <a:p>
            <a:pPr marL="457200" lvl="0" indent="-368300" algn="l" rtl="0">
              <a:spcBef>
                <a:spcPts val="1000"/>
              </a:spcBef>
              <a:spcAft>
                <a:spcPts val="0"/>
              </a:spcAft>
              <a:buSzPts val="2200"/>
              <a:buChar char="●"/>
            </a:pPr>
            <a:r>
              <a:rPr lang="en-US" sz="2200"/>
              <a:t>Using time-series analysis of satellite imagery to map ice cover to help make sense of global warming</a:t>
            </a:r>
            <a:endParaRPr sz="22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7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60000" y="900000"/>
            <a:ext cx="8038473" cy="5726151"/>
          </a:xfrm>
          <a:prstGeom prst="rect">
            <a:avLst/>
          </a:prstGeom>
          <a:noFill/>
          <a:ln>
            <a:noFill/>
          </a:ln>
        </p:spPr>
      </p:pic>
      <p:sp>
        <p:nvSpPr>
          <p:cNvPr id="533" name="Google Shape;533;p74"/>
          <p:cNvSpPr txBox="1">
            <a:spLocks noGrp="1"/>
          </p:cNvSpPr>
          <p:nvPr>
            <p:ph type="body" idx="1"/>
          </p:nvPr>
        </p:nvSpPr>
        <p:spPr>
          <a:xfrm>
            <a:off x="8664025" y="984250"/>
            <a:ext cx="32826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1900"/>
              <a:t>Deforestation of the Amazon rainforest is a well-researched subject that makes extensive use of remote sensing imagery</a:t>
            </a:r>
            <a:endParaRPr sz="1900"/>
          </a:p>
          <a:p>
            <a:pPr marL="0" lvl="0" indent="0" algn="l" rtl="0">
              <a:spcBef>
                <a:spcPts val="1000"/>
              </a:spcBef>
              <a:spcAft>
                <a:spcPts val="0"/>
              </a:spcAft>
              <a:buNone/>
            </a:pPr>
            <a:endParaRPr sz="1900">
              <a:solidFill>
                <a:srgbClr val="B7B7B7"/>
              </a:solidFill>
            </a:endParaRPr>
          </a:p>
          <a:p>
            <a:pPr marL="0" lvl="0" indent="0" algn="l" rtl="0">
              <a:spcBef>
                <a:spcPts val="1000"/>
              </a:spcBef>
              <a:spcAft>
                <a:spcPts val="0"/>
              </a:spcAft>
              <a:buNone/>
            </a:pPr>
            <a:r>
              <a:rPr lang="en-US" sz="1900" i="1">
                <a:solidFill>
                  <a:srgbClr val="B7B7B7"/>
                </a:solidFill>
              </a:rPr>
              <a:t>Source: NASA Earth Observatory</a:t>
            </a:r>
            <a:endParaRPr sz="1900" i="1">
              <a:solidFill>
                <a:srgbClr val="B7B7B7"/>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5"/>
          <p:cNvSpPr txBox="1">
            <a:spLocks noGrp="1"/>
          </p:cNvSpPr>
          <p:nvPr>
            <p:ph type="title"/>
          </p:nvPr>
        </p:nvSpPr>
        <p:spPr>
          <a:xfrm>
            <a:off x="360000" y="900000"/>
            <a:ext cx="113913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Disaster management: Flood, wildfire, and hurricane tracking and prediction ☄️</a:t>
            </a:r>
            <a:endParaRPr/>
          </a:p>
        </p:txBody>
      </p:sp>
      <p:sp>
        <p:nvSpPr>
          <p:cNvPr id="540" name="Google Shape;540;p75"/>
          <p:cNvSpPr txBox="1">
            <a:spLocks noGrp="1"/>
          </p:cNvSpPr>
          <p:nvPr>
            <p:ph type="body" idx="1"/>
          </p:nvPr>
        </p:nvSpPr>
        <p:spPr>
          <a:xfrm>
            <a:off x="360000" y="2412000"/>
            <a:ext cx="3420000" cy="3600000"/>
          </a:xfrm>
          <a:prstGeom prst="rect">
            <a:avLst/>
          </a:prstGeom>
        </p:spPr>
        <p:txBody>
          <a:bodyPr spcFirstLastPara="1" wrap="square" lIns="0" tIns="0" rIns="0" bIns="0" anchor="t" anchorCtr="0">
            <a:noAutofit/>
          </a:bodyPr>
          <a:lstStyle/>
          <a:p>
            <a:pPr marL="457200" lvl="0" indent="-332740" algn="l" rtl="0">
              <a:spcBef>
                <a:spcPts val="1000"/>
              </a:spcBef>
              <a:spcAft>
                <a:spcPts val="0"/>
              </a:spcAft>
              <a:buSzPts val="1640"/>
              <a:buChar char="●"/>
            </a:pPr>
            <a:r>
              <a:rPr lang="en-US" sz="2000"/>
              <a:t>Most types of </a:t>
            </a:r>
            <a:r>
              <a:rPr lang="en-US" sz="2000" i="1"/>
              <a:t>early warning systems</a:t>
            </a:r>
            <a:r>
              <a:rPr lang="en-US" sz="2000"/>
              <a:t> rely on remote sensing data to monitor phenomena (weather, river levels…)</a:t>
            </a:r>
            <a:r>
              <a:rPr lang="en-US" sz="2000" b="1"/>
              <a:t> to predict</a:t>
            </a:r>
            <a:r>
              <a:rPr lang="en-US" sz="2000"/>
              <a:t> destructive outcomes</a:t>
            </a:r>
            <a:br>
              <a:rPr lang="en-US" sz="2000"/>
            </a:br>
            <a:endParaRPr sz="2000"/>
          </a:p>
          <a:p>
            <a:pPr marL="457200" lvl="0" indent="-332740" algn="l" rtl="0">
              <a:spcBef>
                <a:spcPts val="0"/>
              </a:spcBef>
              <a:spcAft>
                <a:spcPts val="0"/>
              </a:spcAft>
              <a:buSzPts val="1640"/>
              <a:buChar char="●"/>
            </a:pPr>
            <a:r>
              <a:rPr lang="en-US" sz="2000"/>
              <a:t>Remote sensing can help </a:t>
            </a:r>
            <a:r>
              <a:rPr lang="en-US" sz="2000" b="1"/>
              <a:t>assess damage</a:t>
            </a:r>
            <a:r>
              <a:rPr lang="en-US" sz="2000"/>
              <a:t>, and facilitate planning of emergency response </a:t>
            </a:r>
            <a:endParaRPr sz="2000"/>
          </a:p>
        </p:txBody>
      </p:sp>
      <p:sp>
        <p:nvSpPr>
          <p:cNvPr id="541" name="Google Shape;541;p75"/>
          <p:cNvSpPr txBox="1">
            <a:spLocks noGrp="1"/>
          </p:cNvSpPr>
          <p:nvPr>
            <p:ph type="body" idx="2"/>
          </p:nvPr>
        </p:nvSpPr>
        <p:spPr>
          <a:xfrm>
            <a:off x="4320000" y="2412000"/>
            <a:ext cx="3420000" cy="3600000"/>
          </a:xfrm>
          <a:prstGeom prst="rect">
            <a:avLst/>
          </a:prstGeom>
        </p:spPr>
        <p:txBody>
          <a:bodyPr spcFirstLastPara="1" wrap="square" lIns="0" tIns="0" rIns="0" bIns="0" anchor="t" anchorCtr="0">
            <a:noAutofit/>
          </a:bodyPr>
          <a:lstStyle/>
          <a:p>
            <a:pPr marL="457200" lvl="0" indent="-332740" algn="l" rtl="0">
              <a:spcBef>
                <a:spcPts val="1000"/>
              </a:spcBef>
              <a:spcAft>
                <a:spcPts val="0"/>
              </a:spcAft>
              <a:buSzPts val="1640"/>
              <a:buChar char="●"/>
            </a:pPr>
            <a:r>
              <a:rPr lang="en-US" sz="2000"/>
              <a:t>Map floodplains using digital elevation models</a:t>
            </a:r>
            <a:br>
              <a:rPr lang="en-US" sz="2000"/>
            </a:br>
            <a:endParaRPr sz="2000"/>
          </a:p>
          <a:p>
            <a:pPr marL="457200" lvl="0" indent="-332740" algn="l" rtl="0">
              <a:spcBef>
                <a:spcPts val="0"/>
              </a:spcBef>
              <a:spcAft>
                <a:spcPts val="0"/>
              </a:spcAft>
              <a:buSzPts val="1640"/>
              <a:buChar char="●"/>
            </a:pPr>
            <a:r>
              <a:rPr lang="en-US" sz="2000"/>
              <a:t>Monitor sea surface temperature, wind and atmospheric conditions to predict development of hurricanes</a:t>
            </a:r>
            <a:br>
              <a:rPr lang="en-US" sz="2000"/>
            </a:br>
            <a:endParaRPr sz="2000"/>
          </a:p>
          <a:p>
            <a:pPr marL="457200" lvl="0" indent="-332740" algn="l" rtl="0">
              <a:spcBef>
                <a:spcPts val="0"/>
              </a:spcBef>
              <a:spcAft>
                <a:spcPts val="0"/>
              </a:spcAft>
              <a:buSzPts val="1640"/>
              <a:buChar char="●"/>
            </a:pPr>
            <a:r>
              <a:rPr lang="en-US" sz="2000"/>
              <a:t>Track and predict the movement of hurricanes to minimise casualties</a:t>
            </a:r>
            <a:endParaRPr sz="2000"/>
          </a:p>
        </p:txBody>
      </p:sp>
      <p:sp>
        <p:nvSpPr>
          <p:cNvPr id="542" name="Google Shape;542;p75"/>
          <p:cNvSpPr txBox="1">
            <a:spLocks noGrp="1"/>
          </p:cNvSpPr>
          <p:nvPr>
            <p:ph type="body" idx="3"/>
          </p:nvPr>
        </p:nvSpPr>
        <p:spPr>
          <a:xfrm>
            <a:off x="8280000" y="2412000"/>
            <a:ext cx="3420000" cy="3600000"/>
          </a:xfrm>
          <a:prstGeom prst="rect">
            <a:avLst/>
          </a:prstGeom>
        </p:spPr>
        <p:txBody>
          <a:bodyPr spcFirstLastPara="1" wrap="square" lIns="0" tIns="0" rIns="0" bIns="0" anchor="t" anchorCtr="0">
            <a:noAutofit/>
          </a:bodyPr>
          <a:lstStyle/>
          <a:p>
            <a:pPr marL="457200" lvl="0" indent="-332740" algn="l" rtl="0">
              <a:spcBef>
                <a:spcPts val="1000"/>
              </a:spcBef>
              <a:spcAft>
                <a:spcPts val="0"/>
              </a:spcAft>
              <a:buSzPts val="1640"/>
              <a:buChar char="●"/>
            </a:pPr>
            <a:r>
              <a:rPr lang="en-US" sz="2000"/>
              <a:t>Use vegetation index to identify drier areas that are more prone to wildfires</a:t>
            </a:r>
            <a:br>
              <a:rPr lang="en-US" sz="2000"/>
            </a:br>
            <a:r>
              <a:rPr lang="en-US" sz="2000"/>
              <a:t> </a:t>
            </a:r>
            <a:endParaRPr sz="2000"/>
          </a:p>
          <a:p>
            <a:pPr marL="457200" lvl="0" indent="-332740" algn="l" rtl="0">
              <a:spcBef>
                <a:spcPts val="0"/>
              </a:spcBef>
              <a:spcAft>
                <a:spcPts val="0"/>
              </a:spcAft>
              <a:buSzPts val="1640"/>
              <a:buChar char="●"/>
            </a:pPr>
            <a:r>
              <a:rPr lang="en-US" sz="2000"/>
              <a:t>Identify existing fires and smoke using thermal infrared sensors to alert local emergency services</a:t>
            </a:r>
            <a:endParaRPr sz="2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6"/>
          <p:cNvSpPr txBox="1">
            <a:spLocks noGrp="1"/>
          </p:cNvSpPr>
          <p:nvPr>
            <p:ph type="body" idx="1"/>
          </p:nvPr>
        </p:nvSpPr>
        <p:spPr>
          <a:xfrm>
            <a:off x="242625" y="3036200"/>
            <a:ext cx="8041200" cy="30042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1900"/>
              <a:t>In 2022, the US Department of Defence ran the </a:t>
            </a:r>
            <a:r>
              <a:rPr lang="en-US" sz="1900" b="1"/>
              <a:t>xView 3 Challenge</a:t>
            </a:r>
            <a:r>
              <a:rPr lang="en-US" sz="1900"/>
              <a:t> (</a:t>
            </a:r>
            <a:r>
              <a:rPr lang="en-US" sz="1900" u="sng">
                <a:solidFill>
                  <a:schemeClr val="hlink"/>
                </a:solidFill>
                <a:hlinkClick r:id="rId3"/>
              </a:rPr>
              <a:t>https://iuu.xview.us/</a:t>
            </a:r>
            <a:r>
              <a:rPr lang="en-US" sz="1900"/>
              <a:t>), a $150,000 competition to detect dark vessels using computer vision and global SAR satellite imagery. The winners (individuals and organisations) were announced on 31 January 2022. </a:t>
            </a:r>
            <a:br>
              <a:rPr lang="en-US" sz="1900"/>
            </a:br>
            <a:endParaRPr sz="1900"/>
          </a:p>
          <a:p>
            <a:pPr marL="0" lvl="0" indent="0" algn="l" rtl="0">
              <a:spcBef>
                <a:spcPts val="1000"/>
              </a:spcBef>
              <a:spcAft>
                <a:spcPts val="0"/>
              </a:spcAft>
              <a:buNone/>
            </a:pPr>
            <a:r>
              <a:rPr lang="en-US" sz="1900"/>
              <a:t>“After the [SAR] images are collected, machine learning algorithms paint a detailed picture: where vessels are, how large they are, what they are doing and, based on that information, what are the odds that they are engaging in illegal activity”.</a:t>
            </a:r>
            <a:endParaRPr sz="1900"/>
          </a:p>
          <a:p>
            <a:pPr marL="0" lvl="0" indent="0" algn="l" rtl="0">
              <a:spcBef>
                <a:spcPts val="1000"/>
              </a:spcBef>
              <a:spcAft>
                <a:spcPts val="0"/>
              </a:spcAft>
              <a:buNone/>
            </a:pPr>
            <a:r>
              <a:rPr lang="en-US" sz="1900" i="1">
                <a:solidFill>
                  <a:srgbClr val="B7B7B7"/>
                </a:solidFill>
              </a:rPr>
              <a:t>Source: https://www.akbizmag.com/industry/fisheries/illegal-fishing-ai/</a:t>
            </a:r>
            <a:endParaRPr sz="1900" i="1">
              <a:solidFill>
                <a:srgbClr val="B7B7B7"/>
              </a:solidFill>
            </a:endParaRPr>
          </a:p>
        </p:txBody>
      </p:sp>
      <p:pic>
        <p:nvPicPr>
          <p:cNvPr id="549" name="Google Shape;549;p7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42625" y="892550"/>
            <a:ext cx="7481649" cy="1691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7"/>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Urban planning and infrastructure development 🏙️</a:t>
            </a:r>
            <a:endParaRPr/>
          </a:p>
        </p:txBody>
      </p:sp>
      <p:sp>
        <p:nvSpPr>
          <p:cNvPr id="556" name="Google Shape;556;p77"/>
          <p:cNvSpPr txBox="1">
            <a:spLocks noGrp="1"/>
          </p:cNvSpPr>
          <p:nvPr>
            <p:ph type="body" idx="1"/>
          </p:nvPr>
        </p:nvSpPr>
        <p:spPr>
          <a:xfrm>
            <a:off x="360000" y="2412000"/>
            <a:ext cx="6620100" cy="4139100"/>
          </a:xfrm>
          <a:prstGeom prst="rect">
            <a:avLst/>
          </a:prstGeom>
        </p:spPr>
        <p:txBody>
          <a:bodyPr spcFirstLastPara="1" wrap="square" lIns="0" tIns="0" rIns="0" bIns="0" anchor="t" anchorCtr="0">
            <a:noAutofit/>
          </a:bodyPr>
          <a:lstStyle/>
          <a:p>
            <a:pPr marL="457200" lvl="0" indent="-368300" algn="l" rtl="0">
              <a:spcBef>
                <a:spcPts val="1000"/>
              </a:spcBef>
              <a:spcAft>
                <a:spcPts val="0"/>
              </a:spcAft>
              <a:buSzPts val="2200"/>
              <a:buChar char="●"/>
            </a:pPr>
            <a:r>
              <a:rPr lang="en-US" sz="2200"/>
              <a:t>Use satellite imagery to perform land use segmentation and track urban expansion using change detection</a:t>
            </a:r>
            <a:br>
              <a:rPr lang="en-US" sz="2200"/>
            </a:br>
            <a:endParaRPr sz="2200"/>
          </a:p>
          <a:p>
            <a:pPr marL="457200" lvl="0" indent="-368300" algn="l" rtl="0">
              <a:spcBef>
                <a:spcPts val="0"/>
              </a:spcBef>
              <a:spcAft>
                <a:spcPts val="0"/>
              </a:spcAft>
              <a:buSzPts val="2200"/>
              <a:buChar char="●"/>
            </a:pPr>
            <a:r>
              <a:rPr lang="en-US" sz="2200"/>
              <a:t>Identify suitable sites for large infrastructure projects by looking at terrain, population, and land cover</a:t>
            </a:r>
            <a:br>
              <a:rPr lang="en-US" sz="2200"/>
            </a:br>
            <a:endParaRPr sz="2200"/>
          </a:p>
          <a:p>
            <a:pPr marL="457200" lvl="0" indent="-368300" algn="l" rtl="0">
              <a:spcBef>
                <a:spcPts val="0"/>
              </a:spcBef>
              <a:spcAft>
                <a:spcPts val="0"/>
              </a:spcAft>
              <a:buSzPts val="2200"/>
              <a:buChar char="●"/>
            </a:pPr>
            <a:r>
              <a:rPr lang="en-US" sz="2200"/>
              <a:t>Monitor infrastructure health using satellite imagery, LiDAR data, and “digital twins”</a:t>
            </a:r>
            <a:endParaRPr sz="2200"/>
          </a:p>
          <a:p>
            <a:pPr marL="0" lvl="0" indent="0" algn="l" rtl="0">
              <a:spcBef>
                <a:spcPts val="1000"/>
              </a:spcBef>
              <a:spcAft>
                <a:spcPts val="0"/>
              </a:spcAft>
              <a:buNone/>
            </a:pPr>
            <a:endParaRPr sz="1800" i="1">
              <a:solidFill>
                <a:srgbClr val="B7B7B7"/>
              </a:solidFill>
            </a:endParaRPr>
          </a:p>
          <a:p>
            <a:pPr marL="0" lvl="0" indent="0" algn="l" rtl="0">
              <a:spcBef>
                <a:spcPts val="1000"/>
              </a:spcBef>
              <a:spcAft>
                <a:spcPts val="0"/>
              </a:spcAft>
              <a:buNone/>
            </a:pPr>
            <a:r>
              <a:rPr lang="en-US" sz="1800" i="1">
                <a:solidFill>
                  <a:srgbClr val="B7B7B7"/>
                </a:solidFill>
              </a:rPr>
              <a:t>Image: Identifying vegetation and positions of potentially at-risk trees adjacent to the railway, Headwall BVBA + geo-konzept</a:t>
            </a:r>
            <a:endParaRPr sz="1800" i="1">
              <a:solidFill>
                <a:srgbClr val="B7B7B7"/>
              </a:solidFill>
            </a:endParaRPr>
          </a:p>
        </p:txBody>
      </p:sp>
      <p:pic>
        <p:nvPicPr>
          <p:cNvPr id="557" name="Google Shape;557;p77"/>
          <p:cNvPicPr preferRelativeResize="0"/>
          <p:nvPr/>
        </p:nvPicPr>
        <p:blipFill>
          <a:blip r:embed="rId3">
            <a:alphaModFix/>
          </a:blip>
          <a:stretch>
            <a:fillRect/>
          </a:stretch>
        </p:blipFill>
        <p:spPr>
          <a:xfrm>
            <a:off x="7150525" y="2510649"/>
            <a:ext cx="4907100" cy="319942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7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353325" y="1176100"/>
            <a:ext cx="4301248" cy="2474500"/>
          </a:xfrm>
          <a:prstGeom prst="rect">
            <a:avLst/>
          </a:prstGeom>
          <a:noFill/>
          <a:ln>
            <a:noFill/>
          </a:ln>
        </p:spPr>
      </p:pic>
      <p:sp>
        <p:nvSpPr>
          <p:cNvPr id="564" name="Google Shape;564;p78"/>
          <p:cNvSpPr txBox="1"/>
          <p:nvPr/>
        </p:nvSpPr>
        <p:spPr>
          <a:xfrm>
            <a:off x="577475" y="832100"/>
            <a:ext cx="6146100" cy="419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dk1"/>
                </a:solidFill>
              </a:rPr>
              <a:t>Arup’s </a:t>
            </a:r>
            <a:r>
              <a:rPr lang="en-US" sz="2200" b="1">
                <a:solidFill>
                  <a:schemeClr val="dk1"/>
                </a:solidFill>
              </a:rPr>
              <a:t>Urban Heat Snapshot</a:t>
            </a:r>
            <a:r>
              <a:rPr lang="en-US" sz="2200">
                <a:solidFill>
                  <a:schemeClr val="dk1"/>
                </a:solidFill>
              </a:rPr>
              <a:t> report, which used AI + satellite images to perform heat modelling (UHeat)</a:t>
            </a:r>
            <a:endParaRPr sz="2200">
              <a:solidFill>
                <a:schemeClr val="dk1"/>
              </a:solidFill>
            </a:endParaRPr>
          </a:p>
        </p:txBody>
      </p:sp>
      <p:pic>
        <p:nvPicPr>
          <p:cNvPr id="565" name="Google Shape;565;p7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05075" y="2905625"/>
            <a:ext cx="6318349" cy="3781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Copernicus Browser</a:t>
            </a:r>
            <a:endParaRPr/>
          </a:p>
        </p:txBody>
      </p:sp>
      <p:pic>
        <p:nvPicPr>
          <p:cNvPr id="156" name="Google Shape;156;p2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232950" y="1594750"/>
            <a:ext cx="6806651" cy="4619748"/>
          </a:xfrm>
          <a:prstGeom prst="rect">
            <a:avLst/>
          </a:prstGeom>
          <a:noFill/>
          <a:ln>
            <a:noFill/>
          </a:ln>
        </p:spPr>
      </p:pic>
      <p:sp>
        <p:nvSpPr>
          <p:cNvPr id="157" name="Google Shape;157;p25"/>
          <p:cNvSpPr txBox="1">
            <a:spLocks noGrp="1"/>
          </p:cNvSpPr>
          <p:nvPr>
            <p:ph type="body" idx="1"/>
          </p:nvPr>
        </p:nvSpPr>
        <p:spPr>
          <a:xfrm>
            <a:off x="360000" y="2412000"/>
            <a:ext cx="4783500" cy="36000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You can use </a:t>
            </a:r>
            <a:r>
              <a:rPr lang="en-US" i="1"/>
              <a:t>Copernicus Browser (DataSpace)</a:t>
            </a:r>
            <a:r>
              <a:rPr lang="en-US"/>
              <a:t> to explore and download Copernicus imagery for any part of the world</a:t>
            </a:r>
            <a:br>
              <a:rPr lang="en-US"/>
            </a:br>
            <a:endParaRPr/>
          </a:p>
          <a:p>
            <a:pPr marL="457200" lvl="0" indent="-381000" algn="l" rtl="0">
              <a:spcBef>
                <a:spcPts val="0"/>
              </a:spcBef>
              <a:spcAft>
                <a:spcPts val="0"/>
              </a:spcAft>
              <a:buSzPts val="2400"/>
              <a:buChar char="●"/>
            </a:pPr>
            <a:r>
              <a:rPr lang="en-US"/>
              <a:t>New imagery available every 1-5 days depending on the programme</a:t>
            </a:r>
            <a:br>
              <a:rPr lang="en-US"/>
            </a:br>
            <a:endParaRPr/>
          </a:p>
          <a:p>
            <a:pPr marL="457200" lvl="0" indent="-381000" algn="l" rtl="0">
              <a:spcBef>
                <a:spcPts val="0"/>
              </a:spcBef>
              <a:spcAft>
                <a:spcPts val="0"/>
              </a:spcAft>
              <a:buSzPts val="2400"/>
              <a:buChar char="●"/>
            </a:pPr>
            <a:r>
              <a:rPr lang="en-US" u="sng">
                <a:solidFill>
                  <a:schemeClr val="hlink"/>
                </a:solidFill>
                <a:hlinkClick r:id="rId4"/>
              </a:rPr>
              <a:t>https://dataspace.copernicus.eu/browser/</a:t>
            </a:r>
            <a:r>
              <a:rPr lang="en-US"/>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9"/>
          <p:cNvSpPr txBox="1">
            <a:spLocks noGrp="1"/>
          </p:cNvSpPr>
          <p:nvPr>
            <p:ph type="body" idx="1"/>
          </p:nvPr>
        </p:nvSpPr>
        <p:spPr>
          <a:xfrm>
            <a:off x="6168575" y="984250"/>
            <a:ext cx="4877700" cy="36000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2200"/>
              <a:t>French tax authorities used aerial imagery to identify swimming pools (=simple object detection), then cross-check those with the land registry database, and identify those built without permit</a:t>
            </a:r>
            <a:endParaRPr sz="2200"/>
          </a:p>
          <a:p>
            <a:pPr marL="0" lvl="0" indent="0" algn="l" rtl="0">
              <a:spcBef>
                <a:spcPts val="1000"/>
              </a:spcBef>
              <a:spcAft>
                <a:spcPts val="0"/>
              </a:spcAft>
              <a:buNone/>
            </a:pPr>
            <a:endParaRPr sz="2000">
              <a:solidFill>
                <a:srgbClr val="B7B7B7"/>
              </a:solidFill>
            </a:endParaRPr>
          </a:p>
          <a:p>
            <a:pPr marL="0" lvl="0" indent="0" algn="l" rtl="0">
              <a:spcBef>
                <a:spcPts val="1000"/>
              </a:spcBef>
              <a:spcAft>
                <a:spcPts val="0"/>
              </a:spcAft>
              <a:buNone/>
            </a:pPr>
            <a:r>
              <a:rPr lang="en-US" sz="2000" i="1">
                <a:solidFill>
                  <a:srgbClr val="B7B7B7"/>
                </a:solidFill>
              </a:rPr>
              <a:t>Source: Guardian, 29 August 2022</a:t>
            </a:r>
            <a:endParaRPr sz="2000" i="1">
              <a:solidFill>
                <a:srgbClr val="B7B7B7"/>
              </a:solidFill>
            </a:endParaRPr>
          </a:p>
        </p:txBody>
      </p:sp>
      <p:pic>
        <p:nvPicPr>
          <p:cNvPr id="572" name="Google Shape;572;p7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60925" y="707750"/>
            <a:ext cx="4877776" cy="61014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80"/>
          <p:cNvSpPr txBox="1">
            <a:spLocks noGrp="1"/>
          </p:cNvSpPr>
          <p:nvPr>
            <p:ph type="title"/>
          </p:nvPr>
        </p:nvSpPr>
        <p:spPr>
          <a:xfrm>
            <a:off x="360000" y="3470479"/>
            <a:ext cx="108006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Challenges and Considerations in Remote Sensing</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1"/>
          <p:cNvSpPr txBox="1">
            <a:spLocks noGrp="1"/>
          </p:cNvSpPr>
          <p:nvPr>
            <p:ph type="body" idx="1"/>
          </p:nvPr>
        </p:nvSpPr>
        <p:spPr>
          <a:xfrm>
            <a:off x="360000" y="2412000"/>
            <a:ext cx="10439100" cy="41574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We employ more sensors, constantly improving their spatial and temporal resolution → a lot more data that is being captured</a:t>
            </a:r>
            <a:br>
              <a:rPr lang="en-US"/>
            </a:br>
            <a:endParaRPr/>
          </a:p>
          <a:p>
            <a:pPr marL="457200" lvl="0" indent="-381000" algn="l" rtl="0">
              <a:spcBef>
                <a:spcPts val="0"/>
              </a:spcBef>
              <a:spcAft>
                <a:spcPts val="0"/>
              </a:spcAft>
              <a:buSzPts val="2400"/>
              <a:buChar char="●"/>
            </a:pPr>
            <a:r>
              <a:rPr lang="en-US"/>
              <a:t>The move from desktop GIS to cloud-first GIS should eliminate this issue, but it comes at a cost, as well as privacy concerns</a:t>
            </a:r>
            <a:br>
              <a:rPr lang="en-US"/>
            </a:br>
            <a:endParaRPr/>
          </a:p>
          <a:p>
            <a:pPr marL="457200" lvl="0" indent="-381000" algn="l" rtl="0">
              <a:spcBef>
                <a:spcPts val="0"/>
              </a:spcBef>
              <a:spcAft>
                <a:spcPts val="0"/>
              </a:spcAft>
              <a:buSzPts val="2400"/>
              <a:buChar char="●"/>
            </a:pPr>
            <a:r>
              <a:rPr lang="en-US"/>
              <a:t>In addition to storage, there are issues with data transfers and bandwidth (how to quickly move data from a distant sensor), data redundancy and security concerns</a:t>
            </a:r>
            <a:br>
              <a:rPr lang="en-US"/>
            </a:br>
            <a:endParaRPr/>
          </a:p>
          <a:p>
            <a:pPr marL="457200" lvl="0" indent="-381000" algn="l" rtl="0">
              <a:spcBef>
                <a:spcPts val="0"/>
              </a:spcBef>
              <a:spcAft>
                <a:spcPts val="0"/>
              </a:spcAft>
              <a:buSzPts val="2400"/>
              <a:buChar char="●"/>
            </a:pPr>
            <a:r>
              <a:rPr lang="en-US"/>
              <a:t>Can we design “smart” sensors that do most of the processing and output the relevant data only (“edge computing”)?</a:t>
            </a:r>
            <a:endParaRPr/>
          </a:p>
        </p:txBody>
      </p:sp>
      <p:sp>
        <p:nvSpPr>
          <p:cNvPr id="585" name="Google Shape;585;p81"/>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Data volume and storage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82"/>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Cloud cover and atmospheric interference</a:t>
            </a:r>
            <a:endParaRPr/>
          </a:p>
        </p:txBody>
      </p:sp>
      <p:sp>
        <p:nvSpPr>
          <p:cNvPr id="592" name="Google Shape;592;p82"/>
          <p:cNvSpPr txBox="1">
            <a:spLocks noGrp="1"/>
          </p:cNvSpPr>
          <p:nvPr>
            <p:ph type="body" idx="1"/>
          </p:nvPr>
        </p:nvSpPr>
        <p:spPr>
          <a:xfrm>
            <a:off x="360000" y="2412000"/>
            <a:ext cx="10439100" cy="36000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A lot of places are difficult to monitor well due to cloud cover, which is physically impossible to penetrate for shorter waves (think: visible light, red/green/blue)</a:t>
            </a:r>
            <a:endParaRPr/>
          </a:p>
          <a:p>
            <a:pPr marL="914400" lvl="1" indent="-350519" algn="l" rtl="0">
              <a:spcBef>
                <a:spcPts val="0"/>
              </a:spcBef>
              <a:spcAft>
                <a:spcPts val="0"/>
              </a:spcAft>
              <a:buSzPts val="1920"/>
              <a:buChar char="○"/>
            </a:pPr>
            <a:r>
              <a:rPr lang="en-US"/>
              <a:t>“Missing” values need to be modelled or inferred</a:t>
            </a:r>
            <a:br>
              <a:rPr lang="en-US"/>
            </a:br>
            <a:endParaRPr/>
          </a:p>
          <a:p>
            <a:pPr marL="457200" lvl="0" indent="-381000" algn="l" rtl="0">
              <a:spcBef>
                <a:spcPts val="0"/>
              </a:spcBef>
              <a:spcAft>
                <a:spcPts val="0"/>
              </a:spcAft>
              <a:buSzPts val="2400"/>
              <a:buChar char="●"/>
            </a:pPr>
            <a:r>
              <a:rPr lang="en-US"/>
              <a:t>Atmosphere absorbs some EM radiation (for example, ultraviolet radiation is almost entirely blocked by ozone), but does so unevenly depending on atmospheric composition → needs sophisticated algorithms to ‘clean’ values</a:t>
            </a:r>
            <a:endParaRPr/>
          </a:p>
          <a:p>
            <a:pPr marL="914400" lvl="1" indent="-350519" algn="l" rtl="0">
              <a:spcBef>
                <a:spcPts val="0"/>
              </a:spcBef>
              <a:spcAft>
                <a:spcPts val="0"/>
              </a:spcAft>
              <a:buSzPts val="1920"/>
              <a:buChar char="○"/>
            </a:pPr>
            <a:r>
              <a:rPr lang="en-US"/>
              <a:t>This is usually done by data providers but may be done inconsistently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83"/>
          <p:cNvSpPr txBox="1">
            <a:spLocks noGrp="1"/>
          </p:cNvSpPr>
          <p:nvPr>
            <p:ph type="title"/>
          </p:nvPr>
        </p:nvSpPr>
        <p:spPr>
          <a:xfrm>
            <a:off x="360000" y="900000"/>
            <a:ext cx="107322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Ethical considerations: Privacy, surveillance, and geopolitical concerns</a:t>
            </a:r>
            <a:endParaRPr/>
          </a:p>
        </p:txBody>
      </p:sp>
      <p:sp>
        <p:nvSpPr>
          <p:cNvPr id="599" name="Google Shape;599;p83"/>
          <p:cNvSpPr txBox="1">
            <a:spLocks noGrp="1"/>
          </p:cNvSpPr>
          <p:nvPr>
            <p:ph type="body" idx="1"/>
          </p:nvPr>
        </p:nvSpPr>
        <p:spPr>
          <a:xfrm>
            <a:off x="360000" y="2412000"/>
            <a:ext cx="7977900" cy="36000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As spatial and temporal resolution of the satellites increases, to what extent should satellites of one country be allowed to collect data on private property and activities of residents of another country?</a:t>
            </a:r>
            <a:br>
              <a:rPr lang="en-US"/>
            </a:br>
            <a:endParaRPr/>
          </a:p>
          <a:p>
            <a:pPr marL="457200" lvl="0" indent="-381000" algn="l" rtl="0">
              <a:spcBef>
                <a:spcPts val="0"/>
              </a:spcBef>
              <a:spcAft>
                <a:spcPts val="0"/>
              </a:spcAft>
              <a:buSzPts val="2400"/>
              <a:buChar char="●"/>
            </a:pPr>
            <a:r>
              <a:rPr lang="en-US"/>
              <a:t>Where should remote sensing imagery be stored, and how should it be protected?</a:t>
            </a:r>
            <a:br>
              <a:rPr lang="en-US"/>
            </a:br>
            <a:endParaRPr/>
          </a:p>
          <a:p>
            <a:pPr marL="457200" lvl="0" indent="-381000" algn="l" rtl="0">
              <a:spcBef>
                <a:spcPts val="0"/>
              </a:spcBef>
              <a:spcAft>
                <a:spcPts val="0"/>
              </a:spcAft>
              <a:buSzPts val="2400"/>
              <a:buChar char="●"/>
            </a:pPr>
            <a:r>
              <a:rPr lang="en-US"/>
              <a:t>Should we keep or destroy old and/or “unnecessary” data?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4"/>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References</a:t>
            </a:r>
            <a:endParaRPr/>
          </a:p>
        </p:txBody>
      </p:sp>
      <p:sp>
        <p:nvSpPr>
          <p:cNvPr id="606" name="Google Shape;606;p84"/>
          <p:cNvSpPr txBox="1">
            <a:spLocks noGrp="1"/>
          </p:cNvSpPr>
          <p:nvPr>
            <p:ph type="body" idx="1"/>
          </p:nvPr>
        </p:nvSpPr>
        <p:spPr>
          <a:xfrm>
            <a:off x="360000" y="2412000"/>
            <a:ext cx="11028000" cy="3600000"/>
          </a:xfrm>
          <a:prstGeom prst="rect">
            <a:avLst/>
          </a:prstGeom>
        </p:spPr>
        <p:txBody>
          <a:bodyPr spcFirstLastPara="1" wrap="square" lIns="0" tIns="0" rIns="0" bIns="0" anchor="t" anchorCtr="0">
            <a:noAutofit/>
          </a:bodyPr>
          <a:lstStyle/>
          <a:p>
            <a:pPr marL="457200" lvl="0" indent="-349250" algn="l" rtl="0">
              <a:spcBef>
                <a:spcPts val="1000"/>
              </a:spcBef>
              <a:spcAft>
                <a:spcPts val="0"/>
              </a:spcAft>
              <a:buSzPts val="1900"/>
              <a:buChar char="●"/>
            </a:pPr>
            <a:r>
              <a:rPr lang="en-US" sz="1900"/>
              <a:t>NASA ARSET, Fundamentals of Remote Sensing - </a:t>
            </a:r>
            <a:r>
              <a:rPr lang="en-US" sz="1900" u="sng">
                <a:solidFill>
                  <a:schemeClr val="hlink"/>
                </a:solidFill>
                <a:hlinkClick r:id="rId3"/>
              </a:rPr>
              <a:t>https://appliedsciences.nasa.gov/sites/default/files/2022-11/Fundamentals_of_RS_Edited_SC.pdf</a:t>
            </a:r>
            <a:r>
              <a:rPr lang="en-US" sz="1900"/>
              <a:t> </a:t>
            </a:r>
            <a:endParaRPr sz="1900"/>
          </a:p>
          <a:p>
            <a:pPr marL="457200" lvl="0" indent="-349250" algn="l" rtl="0">
              <a:spcBef>
                <a:spcPts val="0"/>
              </a:spcBef>
              <a:spcAft>
                <a:spcPts val="0"/>
              </a:spcAft>
              <a:buSzPts val="1900"/>
              <a:buChar char="●"/>
            </a:pPr>
            <a:r>
              <a:rPr lang="en-US" sz="1900"/>
              <a:t>NASA EarthData - </a:t>
            </a:r>
            <a:r>
              <a:rPr lang="en-US" sz="1900" u="sng">
                <a:solidFill>
                  <a:schemeClr val="hlink"/>
                </a:solidFill>
                <a:hlinkClick r:id="rId4"/>
              </a:rPr>
              <a:t>https://www.earthdata.nasa.gov/</a:t>
            </a:r>
            <a:endParaRPr sz="1900"/>
          </a:p>
          <a:p>
            <a:pPr marL="457200" lvl="0" indent="-349250" algn="l" rtl="0">
              <a:spcBef>
                <a:spcPts val="0"/>
              </a:spcBef>
              <a:spcAft>
                <a:spcPts val="0"/>
              </a:spcAft>
              <a:buSzPts val="1900"/>
              <a:buChar char="●"/>
            </a:pPr>
            <a:r>
              <a:rPr lang="en-US" sz="1900"/>
              <a:t>UBC GEOB373, History of Remote Sensing Lecture - </a:t>
            </a:r>
            <a:r>
              <a:rPr lang="en-US" sz="1900" u="sng">
                <a:solidFill>
                  <a:schemeClr val="hlink"/>
                </a:solidFill>
                <a:hlinkClick r:id="rId5"/>
              </a:rPr>
              <a:t>https://ibis.geog.ubc.ca/courses/geob373/lectures/Handouts/lecture02.pdf</a:t>
            </a:r>
            <a:r>
              <a:rPr lang="en-US" sz="1900"/>
              <a:t> </a:t>
            </a:r>
            <a:endParaRPr sz="1900"/>
          </a:p>
          <a:p>
            <a:pPr marL="457200" lvl="0" indent="-349250" algn="l" rtl="0">
              <a:spcBef>
                <a:spcPts val="0"/>
              </a:spcBef>
              <a:spcAft>
                <a:spcPts val="0"/>
              </a:spcAft>
              <a:buSzPts val="1900"/>
              <a:buChar char="●"/>
            </a:pPr>
            <a:r>
              <a:rPr lang="en-US" sz="1900"/>
              <a:t>Alexandre Bevington, Time series analysis in Remote Sensing - </a:t>
            </a:r>
            <a:r>
              <a:rPr lang="en-US" sz="1900" u="sng">
                <a:solidFill>
                  <a:schemeClr val="hlink"/>
                </a:solidFill>
                <a:hlinkClick r:id="rId6"/>
              </a:rPr>
              <a:t>https://gis.unbc.ca/wp-content/uploads/2022/03/TimeSeries14march2comp.pdf</a:t>
            </a:r>
            <a:endParaRPr sz="1900"/>
          </a:p>
          <a:p>
            <a:pPr marL="457200" lvl="0" indent="-349250" algn="l" rtl="0">
              <a:spcBef>
                <a:spcPts val="0"/>
              </a:spcBef>
              <a:spcAft>
                <a:spcPts val="0"/>
              </a:spcAft>
              <a:buSzPts val="1900"/>
              <a:buChar char="●"/>
            </a:pPr>
            <a:r>
              <a:rPr lang="en-US" sz="1900"/>
              <a:t>GISGeography, OBIA - Object-Based Image Analysis (GEOBIA) - </a:t>
            </a:r>
            <a:r>
              <a:rPr lang="en-US" sz="1900" u="sng">
                <a:solidFill>
                  <a:schemeClr val="hlink"/>
                </a:solidFill>
                <a:hlinkClick r:id="rId7"/>
              </a:rPr>
              <a:t>https://gisgeography.com/obia-object-based-image-analysis-geobia/</a:t>
            </a:r>
            <a:endParaRPr sz="1900"/>
          </a:p>
          <a:p>
            <a:pPr marL="457200" lvl="0" indent="-349250" algn="l" rtl="0">
              <a:spcBef>
                <a:spcPts val="0"/>
              </a:spcBef>
              <a:spcAft>
                <a:spcPts val="0"/>
              </a:spcAft>
              <a:buSzPts val="1900"/>
              <a:buChar char="●"/>
            </a:pPr>
            <a:r>
              <a:rPr lang="en-US" sz="1900"/>
              <a:t>OSU eMapR Lab - </a:t>
            </a:r>
            <a:r>
              <a:rPr lang="en-US" sz="1900" u="sng">
                <a:solidFill>
                  <a:schemeClr val="hlink"/>
                </a:solidFill>
                <a:hlinkClick r:id="rId8"/>
              </a:rPr>
              <a:t>https://emapr.github.io/LT-GEE/landtrendr.html</a:t>
            </a:r>
            <a:r>
              <a:rPr lang="en-US" sz="1900"/>
              <a:t> </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360000" y="3470479"/>
            <a:ext cx="108006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Types of Remote Sensing Technologies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body" idx="1"/>
          </p:nvPr>
        </p:nvSpPr>
        <p:spPr>
          <a:xfrm>
            <a:off x="360000" y="2412000"/>
            <a:ext cx="6945300" cy="3834600"/>
          </a:xfrm>
          <a:prstGeom prst="rect">
            <a:avLst/>
          </a:prstGeom>
        </p:spPr>
        <p:txBody>
          <a:bodyPr spcFirstLastPara="1" wrap="square" lIns="0" tIns="0" rIns="0" bIns="0" anchor="t" anchorCtr="0">
            <a:noAutofit/>
          </a:bodyPr>
          <a:lstStyle/>
          <a:p>
            <a:pPr marL="457200" lvl="0" indent="-381000" algn="l" rtl="0">
              <a:spcBef>
                <a:spcPts val="1000"/>
              </a:spcBef>
              <a:spcAft>
                <a:spcPts val="0"/>
              </a:spcAft>
              <a:buSzPts val="2400"/>
              <a:buChar char="●"/>
            </a:pPr>
            <a:r>
              <a:rPr lang="en-US"/>
              <a:t>The energy Earth receives from the sun is called </a:t>
            </a:r>
            <a:r>
              <a:rPr lang="en-US" b="1"/>
              <a:t>electromagnetic radiation (EM)</a:t>
            </a:r>
            <a:br>
              <a:rPr lang="en-US" b="1"/>
            </a:br>
            <a:endParaRPr/>
          </a:p>
          <a:p>
            <a:pPr marL="457200" lvl="0" indent="-381000" algn="l" rtl="0">
              <a:spcBef>
                <a:spcPts val="0"/>
              </a:spcBef>
              <a:spcAft>
                <a:spcPts val="0"/>
              </a:spcAft>
              <a:buSzPts val="2400"/>
              <a:buChar char="●"/>
            </a:pPr>
            <a:r>
              <a:rPr lang="en-US"/>
              <a:t>Radiation is reflected, absorbed, and emitted by the Earth's atmosphere and surface</a:t>
            </a:r>
            <a:br>
              <a:rPr lang="en-US"/>
            </a:br>
            <a:endParaRPr/>
          </a:p>
          <a:p>
            <a:pPr marL="457200" lvl="0" indent="-381000" algn="l" rtl="0">
              <a:spcBef>
                <a:spcPts val="0"/>
              </a:spcBef>
              <a:spcAft>
                <a:spcPts val="0"/>
              </a:spcAft>
              <a:buSzPts val="2400"/>
              <a:buChar char="●"/>
            </a:pPr>
            <a:r>
              <a:rPr lang="en-US"/>
              <a:t>Radiation comes in different wave frequencies that form the </a:t>
            </a:r>
            <a:r>
              <a:rPr lang="en-US" b="1"/>
              <a:t>electromagnetic spectrum</a:t>
            </a:r>
            <a:endParaRPr b="1"/>
          </a:p>
          <a:p>
            <a:pPr marL="914400" lvl="1" indent="-350519" algn="l" rtl="0">
              <a:spcBef>
                <a:spcPts val="0"/>
              </a:spcBef>
              <a:spcAft>
                <a:spcPts val="0"/>
              </a:spcAft>
              <a:buSzPts val="1920"/>
              <a:buChar char="○"/>
            </a:pPr>
            <a:r>
              <a:rPr lang="en-US"/>
              <a:t>This includes visible light, as well as other waves not detected by human eye</a:t>
            </a:r>
            <a:endParaRPr/>
          </a:p>
        </p:txBody>
      </p:sp>
      <p:sp>
        <p:nvSpPr>
          <p:cNvPr id="170" name="Google Shape;170;p27"/>
          <p:cNvSpPr txBox="1">
            <a:spLocks noGrp="1"/>
          </p:cNvSpPr>
          <p:nvPr>
            <p:ph type="title"/>
          </p:nvPr>
        </p:nvSpPr>
        <p:spPr>
          <a:xfrm>
            <a:off x="360000" y="900000"/>
            <a:ext cx="93156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About electromagnetic radiation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360000" y="899999"/>
            <a:ext cx="9000000" cy="136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Electromagnetic spectrum</a:t>
            </a:r>
            <a:endParaRPr/>
          </a:p>
          <a:p>
            <a:pPr marL="0" lvl="0" indent="0" algn="l" rtl="0">
              <a:spcBef>
                <a:spcPts val="0"/>
              </a:spcBef>
              <a:spcAft>
                <a:spcPts val="0"/>
              </a:spcAft>
              <a:buNone/>
            </a:pPr>
            <a:r>
              <a:rPr lang="en-US" sz="1800" b="0" i="1">
                <a:solidFill>
                  <a:srgbClr val="B7B7B7"/>
                </a:solidFill>
              </a:rPr>
              <a:t>Illustration: NASA</a:t>
            </a:r>
            <a:endParaRPr sz="1800" b="0" i="1">
              <a:solidFill>
                <a:srgbClr val="B7B7B7"/>
              </a:solidFill>
            </a:endParaRPr>
          </a:p>
        </p:txBody>
      </p:sp>
      <p:pic>
        <p:nvPicPr>
          <p:cNvPr id="177" name="Google Shape;177;p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878500"/>
            <a:ext cx="12192000" cy="4979500"/>
          </a:xfrm>
          <a:prstGeom prst="rect">
            <a:avLst/>
          </a:prstGeom>
          <a:noFill/>
          <a:ln>
            <a:noFill/>
          </a:ln>
        </p:spPr>
      </p:pic>
    </p:spTree>
  </p:cSld>
  <p:clrMapOvr>
    <a:masterClrMapping/>
  </p:clrMapOvr>
</p:sld>
</file>

<file path=ppt/theme/theme1.xml><?xml version="1.0" encoding="utf-8"?>
<a:theme xmlns:a="http://schemas.openxmlformats.org/drawingml/2006/main" name="UCL Black Slide Theme">
  <a:themeElements>
    <a:clrScheme name="UCL Black Theme">
      <a:dk1>
        <a:srgbClr val="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4253</Words>
  <Application>Microsoft Macintosh PowerPoint</Application>
  <PresentationFormat>Widescreen</PresentationFormat>
  <Paragraphs>432</Paragraphs>
  <Slides>65</Slides>
  <Notes>65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Courier New</vt:lpstr>
      <vt:lpstr>UCL Black Slide Theme</vt:lpstr>
      <vt:lpstr>Lecture 10: Remote Sensing</vt:lpstr>
      <vt:lpstr>What is Remote Sensing?</vt:lpstr>
      <vt:lpstr>Brief history of remote sensing</vt:lpstr>
      <vt:lpstr>Brief history of remote sensing (2)</vt:lpstr>
      <vt:lpstr>Copernicus Programme</vt:lpstr>
      <vt:lpstr>Copernicus Browser</vt:lpstr>
      <vt:lpstr>Types of Remote Sensing Technologies</vt:lpstr>
      <vt:lpstr>About electromagnetic radiation</vt:lpstr>
      <vt:lpstr>Electromagnetic spectrum Illustration: NASA</vt:lpstr>
      <vt:lpstr>Visible light Illustration: Wikimedia Commons</vt:lpstr>
      <vt:lpstr>Infrared radiation</vt:lpstr>
      <vt:lpstr>Spectral Signatures</vt:lpstr>
      <vt:lpstr>Passive sensors</vt:lpstr>
      <vt:lpstr>Active sensors</vt:lpstr>
      <vt:lpstr>Multispectral sensors</vt:lpstr>
      <vt:lpstr>When added, Red, Green, and Blue wavelengths produce an image our eye is accustomed to</vt:lpstr>
      <vt:lpstr>Radar and Synthetic Aperture Radar (SAR) sensors</vt:lpstr>
      <vt:lpstr>LiDAR sensors</vt:lpstr>
      <vt:lpstr>Data Acquisition and Platforms</vt:lpstr>
      <vt:lpstr>Satellites - Geostationary Orbit</vt:lpstr>
      <vt:lpstr>Satellites - Polar Orbit</vt:lpstr>
      <vt:lpstr>Aerial remote sensing</vt:lpstr>
      <vt:lpstr>Ground-based stations</vt:lpstr>
      <vt:lpstr>Remote Sensing in Data Science</vt:lpstr>
      <vt:lpstr>Raster files</vt:lpstr>
      <vt:lpstr>Spatial resolution example Illustration: Colin Williams, NEON</vt:lpstr>
      <vt:lpstr>Using rasterio to work with GeoTIFF files in Python</vt:lpstr>
      <vt:lpstr>Using rasterio to work with GeoTIFF files in Python (2)</vt:lpstr>
      <vt:lpstr>Using rasterio to work with GeoTIFF files in Python (3)</vt:lpstr>
      <vt:lpstr>What to do with remote sensing imagery </vt:lpstr>
      <vt:lpstr>Identifying vegetation</vt:lpstr>
      <vt:lpstr>Identifying vegetation (2)</vt:lpstr>
      <vt:lpstr>Identifying water</vt:lpstr>
      <vt:lpstr>Classification in Remote Sensing</vt:lpstr>
      <vt:lpstr>CORINE Land Cover</vt:lpstr>
      <vt:lpstr>Object-Based Image Analysis (OBIA)</vt:lpstr>
      <vt:lpstr>Object Detection Using ML/AI</vt:lpstr>
      <vt:lpstr>Change Detection Using ML/AI</vt:lpstr>
      <vt:lpstr>Time-Series Analysis of Remote Sensing Imagery</vt:lpstr>
      <vt:lpstr>Time-Series Analysis of Remote Sensing Imagery (2)</vt:lpstr>
      <vt:lpstr>Intro to Google Earth Engine (GEE)</vt:lpstr>
      <vt:lpstr>PowerPoint Presentation</vt:lpstr>
      <vt:lpstr>What is Google Earth Engine (GEE)?</vt:lpstr>
      <vt:lpstr>What makes GEE great?</vt:lpstr>
      <vt:lpstr>GEE Interface</vt:lpstr>
      <vt:lpstr>See dataset metadata in GEE</vt:lpstr>
      <vt:lpstr>Create NDVI in GEE</vt:lpstr>
      <vt:lpstr>Create NDVI in GEE (2)</vt:lpstr>
      <vt:lpstr>Create NDVI in GEE (3)</vt:lpstr>
      <vt:lpstr>Export as GeoTIFF from GEE</vt:lpstr>
      <vt:lpstr>Create a timelapse in GEE</vt:lpstr>
      <vt:lpstr>Applications of Remote Sensing</vt:lpstr>
      <vt:lpstr>Agriculture 🌾</vt:lpstr>
      <vt:lpstr>Environmental monitoring 🌳</vt:lpstr>
      <vt:lpstr>PowerPoint Presentation</vt:lpstr>
      <vt:lpstr>Disaster management: Flood, wildfire, and hurricane tracking and prediction ☄️</vt:lpstr>
      <vt:lpstr>PowerPoint Presentation</vt:lpstr>
      <vt:lpstr>Urban planning and infrastructure development 🏙️</vt:lpstr>
      <vt:lpstr>PowerPoint Presentation</vt:lpstr>
      <vt:lpstr>PowerPoint Presentation</vt:lpstr>
      <vt:lpstr>Challenges and Considerations in Remote Sensing</vt:lpstr>
      <vt:lpstr>Data volume and storage</vt:lpstr>
      <vt:lpstr>Cloud cover and atmospheric interference</vt:lpstr>
      <vt:lpstr>Ethical considerations: Privacy, surveillance, and geopolitical concerns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10: Remote Sensing</dc:title>
  <cp:lastModifiedBy>Lipani, Aldo</cp:lastModifiedBy>
  <cp:revision>1</cp:revision>
  <dcterms:modified xsi:type="dcterms:W3CDTF">2023-12-07T10:41:52Z</dcterms:modified>
</cp:coreProperties>
</file>